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6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56" r:id="rId2"/>
    <p:sldId id="302" r:id="rId3"/>
    <p:sldId id="311" r:id="rId4"/>
    <p:sldId id="295" r:id="rId5"/>
    <p:sldId id="257" r:id="rId6"/>
    <p:sldId id="259" r:id="rId7"/>
    <p:sldId id="258" r:id="rId8"/>
    <p:sldId id="260" r:id="rId9"/>
    <p:sldId id="262" r:id="rId10"/>
    <p:sldId id="264" r:id="rId11"/>
    <p:sldId id="265" r:id="rId12"/>
    <p:sldId id="266" r:id="rId13"/>
    <p:sldId id="329" r:id="rId14"/>
    <p:sldId id="267" r:id="rId15"/>
    <p:sldId id="268" r:id="rId16"/>
    <p:sldId id="269" r:id="rId17"/>
    <p:sldId id="296" r:id="rId18"/>
    <p:sldId id="309" r:id="rId19"/>
    <p:sldId id="310" r:id="rId20"/>
    <p:sldId id="327" r:id="rId21"/>
    <p:sldId id="324" r:id="rId22"/>
    <p:sldId id="334" r:id="rId23"/>
    <p:sldId id="303" r:id="rId24"/>
    <p:sldId id="304" r:id="rId25"/>
    <p:sldId id="279" r:id="rId26"/>
    <p:sldId id="330" r:id="rId27"/>
    <p:sldId id="332" r:id="rId28"/>
    <p:sldId id="282" r:id="rId29"/>
    <p:sldId id="315" r:id="rId30"/>
    <p:sldId id="331" r:id="rId31"/>
    <p:sldId id="333" r:id="rId32"/>
    <p:sldId id="274" r:id="rId33"/>
    <p:sldId id="276" r:id="rId34"/>
    <p:sldId id="325" r:id="rId35"/>
    <p:sldId id="338" r:id="rId36"/>
    <p:sldId id="340" r:id="rId37"/>
    <p:sldId id="291" r:id="rId38"/>
    <p:sldId id="298" r:id="rId39"/>
    <p:sldId id="339" r:id="rId40"/>
    <p:sldId id="313" r:id="rId41"/>
    <p:sldId id="316" r:id="rId42"/>
    <p:sldId id="319" r:id="rId43"/>
    <p:sldId id="320" r:id="rId44"/>
    <p:sldId id="321" r:id="rId45"/>
    <p:sldId id="323" r:id="rId46"/>
    <p:sldId id="317" r:id="rId47"/>
    <p:sldId id="263" r:id="rId48"/>
    <p:sldId id="287" r:id="rId49"/>
    <p:sldId id="288" r:id="rId50"/>
    <p:sldId id="289" r:id="rId51"/>
    <p:sldId id="300" r:id="rId52"/>
    <p:sldId id="281" r:id="rId53"/>
    <p:sldId id="314" r:id="rId54"/>
    <p:sldId id="283" r:id="rId55"/>
    <p:sldId id="284" r:id="rId56"/>
    <p:sldId id="301" r:id="rId57"/>
    <p:sldId id="294" r:id="rId58"/>
    <p:sldId id="33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Etherington" initials="JE" lastIdx="2" clrIdx="0">
    <p:extLst>
      <p:ext uri="{19B8F6BF-5375-455C-9EA6-DF929625EA0E}">
        <p15:presenceInfo xmlns:p15="http://schemas.microsoft.com/office/powerpoint/2012/main" userId="aecb199e0a419340" providerId="Windows Live"/>
      </p:ext>
    </p:extLst>
  </p:cmAuthor>
  <p:cmAuthor id="2" name="Borman, Trent M" initials="BTM" lastIdx="1" clrIdx="1">
    <p:extLst>
      <p:ext uri="{19B8F6BF-5375-455C-9EA6-DF929625EA0E}">
        <p15:presenceInfo xmlns:p15="http://schemas.microsoft.com/office/powerpoint/2012/main" userId="S-1-5-21-1659004503-1450960922-1606980848-335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953B35"/>
    <a:srgbClr val="E63A3A"/>
    <a:srgbClr val="376092"/>
    <a:srgbClr val="B3A2C7"/>
    <a:srgbClr val="95B3D7"/>
    <a:srgbClr val="D9969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7" autoAdjust="0"/>
    <p:restoredTop sz="64207" autoAdjust="0"/>
  </p:normalViewPr>
  <p:slideViewPr>
    <p:cSldViewPr snapToGrid="0">
      <p:cViewPr varScale="1">
        <p:scale>
          <a:sx n="71" d="100"/>
          <a:sy n="71" d="100"/>
        </p:scale>
        <p:origin x="2130" y="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Trent:Users:trentborman:Dropbox:Iowa%20State:Classes:Senior%20Design:Materials%20Data:11-26-13%20%20Hysteresis%20Loops:PVDF%20Data%20with%20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Trent:Users:trentborman:Dropbox:Iowa%20State:Classes:Senior%20Design:Materials%20Data:11-26-13%20%20Hysteresis%20Loops:5CB%20Data%20with%20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P(VDF-TrFE)</a:t>
            </a:r>
            <a:r>
              <a:rPr lang="en-US" baseline="0"/>
              <a:t> Polarization - Electric Field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250 kV/cm</c:v>
          </c:tx>
          <c:spPr>
            <a:ln w="19050">
              <a:noFill/>
            </a:ln>
          </c:spPr>
          <c:xVal>
            <c:numRef>
              <c:f>'PVDF 10HZ 250 kV.cm'!$D$52:$D$60</c:f>
              <c:numCache>
                <c:formatCode>General</c:formatCode>
                <c:ptCount val="9"/>
                <c:pt idx="0">
                  <c:v>292.96879999999999</c:v>
                </c:pt>
                <c:pt idx="1">
                  <c:v>292.96879999999999</c:v>
                </c:pt>
                <c:pt idx="2">
                  <c:v>488.28129999999948</c:v>
                </c:pt>
                <c:pt idx="3">
                  <c:v>292.96879999999999</c:v>
                </c:pt>
                <c:pt idx="4">
                  <c:v>292.96879999999999</c:v>
                </c:pt>
                <c:pt idx="5">
                  <c:v>97.656299999999973</c:v>
                </c:pt>
                <c:pt idx="6">
                  <c:v>0</c:v>
                </c:pt>
                <c:pt idx="7">
                  <c:v>0</c:v>
                </c:pt>
                <c:pt idx="8">
                  <c:v>292.96879999999999</c:v>
                </c:pt>
              </c:numCache>
            </c:numRef>
          </c:xVal>
          <c:yVal>
            <c:numRef>
              <c:f>'PVDF 10HZ 250 kV.cm'!$F$52:$F$60</c:f>
              <c:numCache>
                <c:formatCode>0.00E+00</c:formatCode>
                <c:ptCount val="9"/>
                <c:pt idx="0">
                  <c:v>0.29549999999999998</c:v>
                </c:pt>
                <c:pt idx="1">
                  <c:v>0.50090000000000001</c:v>
                </c:pt>
                <c:pt idx="2">
                  <c:v>1.3006</c:v>
                </c:pt>
                <c:pt idx="3">
                  <c:v>1.4784999999999999</c:v>
                </c:pt>
                <c:pt idx="4">
                  <c:v>1.7044999999999999</c:v>
                </c:pt>
                <c:pt idx="5">
                  <c:v>1.4693000000000001</c:v>
                </c:pt>
                <c:pt idx="6">
                  <c:v>1.2868999999999999</c:v>
                </c:pt>
                <c:pt idx="7">
                  <c:v>1.1113</c:v>
                </c:pt>
                <c:pt idx="8">
                  <c:v>1.397</c:v>
                </c:pt>
              </c:numCache>
            </c:numRef>
          </c:yVal>
          <c:smooth val="0"/>
        </c:ser>
        <c:ser>
          <c:idx val="1"/>
          <c:order val="1"/>
          <c:tx>
            <c:v>150 kV/cm</c:v>
          </c:tx>
          <c:spPr>
            <a:ln w="19050">
              <a:noFill/>
            </a:ln>
          </c:spPr>
          <c:marker>
            <c:symbol val="circle"/>
            <c:size val="5"/>
          </c:marker>
          <c:xVal>
            <c:numRef>
              <c:f>'PVDF 10HZ 150 kV.cm'!$D$52:$D$56</c:f>
              <c:numCache>
                <c:formatCode>General</c:formatCode>
                <c:ptCount val="5"/>
                <c:pt idx="0">
                  <c:v>292.96879999999999</c:v>
                </c:pt>
                <c:pt idx="1">
                  <c:v>292.96879999999999</c:v>
                </c:pt>
                <c:pt idx="2">
                  <c:v>292.96879999999999</c:v>
                </c:pt>
                <c:pt idx="3">
                  <c:v>0</c:v>
                </c:pt>
                <c:pt idx="4">
                  <c:v>292.96879999999999</c:v>
                </c:pt>
              </c:numCache>
            </c:numRef>
          </c:xVal>
          <c:yVal>
            <c:numRef>
              <c:f>'PVDF 10HZ 150 kV.cm'!$F$52:$F$56</c:f>
              <c:numCache>
                <c:formatCode>0.00E+00</c:formatCode>
                <c:ptCount val="5"/>
                <c:pt idx="0">
                  <c:v>0.20519999999999999</c:v>
                </c:pt>
                <c:pt idx="1">
                  <c:v>0.3498</c:v>
                </c:pt>
                <c:pt idx="2">
                  <c:v>0.48870000000000002</c:v>
                </c:pt>
                <c:pt idx="3">
                  <c:v>0.3165</c:v>
                </c:pt>
                <c:pt idx="4">
                  <c:v>0.51280000000000003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550088"/>
        <c:axId val="169548128"/>
      </c:scatterChart>
      <c:valAx>
        <c:axId val="169550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Electric Field (kV/cm)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548128"/>
        <c:crosses val="autoZero"/>
        <c:crossBetween val="midCat"/>
      </c:valAx>
      <c:valAx>
        <c:axId val="1695481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Polarization </a:t>
                </a:r>
                <a:r>
                  <a:rPr lang="en-US" sz="1400" dirty="0"/>
                  <a:t>(</a:t>
                </a:r>
                <a:r>
                  <a:rPr lang="el-GR" sz="1400" dirty="0"/>
                  <a:t>μ</a:t>
                </a:r>
                <a:r>
                  <a:rPr lang="en-US" sz="1400" dirty="0" smtClean="0"/>
                  <a:t>C/cm</a:t>
                </a:r>
                <a:r>
                  <a:rPr lang="en-US" sz="1400" baseline="30000" dirty="0" smtClean="0"/>
                  <a:t>2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55008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5CB Polarization vs Electric Field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704862154631"/>
          <c:y val="9.4880835209062694E-2"/>
          <c:w val="0.76276575481527298"/>
          <c:h val="0.73967216064317887"/>
        </c:manualLayout>
      </c:layout>
      <c:scatterChart>
        <c:scatterStyle val="lineMarker"/>
        <c:varyColors val="0"/>
        <c:ser>
          <c:idx val="0"/>
          <c:order val="0"/>
          <c:tx>
            <c:v>200 kV/cm</c:v>
          </c:tx>
          <c:marker>
            <c:symbol val="none"/>
          </c:marker>
          <c:xVal>
            <c:numRef>
              <c:f>'5CB 1HZ 200 kV.cm'!$D$52:$D$92</c:f>
              <c:numCache>
                <c:formatCode>General</c:formatCode>
                <c:ptCount val="41"/>
                <c:pt idx="0">
                  <c:v>58.593800000000002</c:v>
                </c:pt>
                <c:pt idx="1">
                  <c:v>58.593800000000002</c:v>
                </c:pt>
                <c:pt idx="2">
                  <c:v>97.656299999999973</c:v>
                </c:pt>
                <c:pt idx="3">
                  <c:v>78.124999999999986</c:v>
                </c:pt>
                <c:pt idx="4">
                  <c:v>136.71879999999999</c:v>
                </c:pt>
                <c:pt idx="5">
                  <c:v>117.1875</c:v>
                </c:pt>
                <c:pt idx="6">
                  <c:v>175.78129999999999</c:v>
                </c:pt>
                <c:pt idx="7">
                  <c:v>156.25</c:v>
                </c:pt>
                <c:pt idx="8">
                  <c:v>214.84379999999999</c:v>
                </c:pt>
                <c:pt idx="9">
                  <c:v>214.84379999999999</c:v>
                </c:pt>
                <c:pt idx="10">
                  <c:v>253.90629999999999</c:v>
                </c:pt>
                <c:pt idx="11">
                  <c:v>214.84379999999999</c:v>
                </c:pt>
                <c:pt idx="12">
                  <c:v>214.84379999999999</c:v>
                </c:pt>
                <c:pt idx="13">
                  <c:v>175.78129999999999</c:v>
                </c:pt>
                <c:pt idx="14">
                  <c:v>156.25</c:v>
                </c:pt>
                <c:pt idx="15">
                  <c:v>136.71879999999999</c:v>
                </c:pt>
                <c:pt idx="16">
                  <c:v>136.71879999999999</c:v>
                </c:pt>
                <c:pt idx="17">
                  <c:v>78.124999999999986</c:v>
                </c:pt>
                <c:pt idx="18">
                  <c:v>97.656299999999973</c:v>
                </c:pt>
                <c:pt idx="19">
                  <c:v>58.593800000000002</c:v>
                </c:pt>
                <c:pt idx="20">
                  <c:v>58.593800000000002</c:v>
                </c:pt>
                <c:pt idx="21">
                  <c:v>19.531300000000002</c:v>
                </c:pt>
                <c:pt idx="22">
                  <c:v>19.531300000000002</c:v>
                </c:pt>
                <c:pt idx="23">
                  <c:v>-19.531300000000002</c:v>
                </c:pt>
                <c:pt idx="24">
                  <c:v>-39.0625</c:v>
                </c:pt>
                <c:pt idx="25">
                  <c:v>-58.593800000000002</c:v>
                </c:pt>
                <c:pt idx="26">
                  <c:v>-78.124999999999986</c:v>
                </c:pt>
                <c:pt idx="27">
                  <c:v>-97.656299999999973</c:v>
                </c:pt>
                <c:pt idx="28">
                  <c:v>-117.1875</c:v>
                </c:pt>
                <c:pt idx="29">
                  <c:v>-136.71879999999999</c:v>
                </c:pt>
                <c:pt idx="30">
                  <c:v>-136.71879999999999</c:v>
                </c:pt>
                <c:pt idx="31">
                  <c:v>-136.71879999999999</c:v>
                </c:pt>
                <c:pt idx="32">
                  <c:v>-97.656299999999973</c:v>
                </c:pt>
                <c:pt idx="33">
                  <c:v>-97.656299999999973</c:v>
                </c:pt>
                <c:pt idx="34">
                  <c:v>-78.124999999999986</c:v>
                </c:pt>
                <c:pt idx="35">
                  <c:v>-58.593800000000002</c:v>
                </c:pt>
                <c:pt idx="36">
                  <c:v>-39.0625</c:v>
                </c:pt>
                <c:pt idx="37">
                  <c:v>-19.531300000000002</c:v>
                </c:pt>
                <c:pt idx="38">
                  <c:v>0</c:v>
                </c:pt>
                <c:pt idx="39">
                  <c:v>19.531300000000002</c:v>
                </c:pt>
                <c:pt idx="40">
                  <c:v>58.593800000000002</c:v>
                </c:pt>
              </c:numCache>
            </c:numRef>
          </c:xVal>
          <c:yVal>
            <c:numRef>
              <c:f>'5CB 1HZ 200 kV.cm'!$F$52:$F$92</c:f>
              <c:numCache>
                <c:formatCode>0.00E+00</c:formatCode>
                <c:ptCount val="41"/>
                <c:pt idx="0">
                  <c:v>2.1760000000000002E-2</c:v>
                </c:pt>
                <c:pt idx="1">
                  <c:v>1.7260000000000001E-2</c:v>
                </c:pt>
                <c:pt idx="2">
                  <c:v>8.2659999999999997E-2</c:v>
                </c:pt>
                <c:pt idx="3">
                  <c:v>7.9159999999999994E-2</c:v>
                </c:pt>
                <c:pt idx="4">
                  <c:v>0.14455999999999999</c:v>
                </c:pt>
                <c:pt idx="5">
                  <c:v>0.14346</c:v>
                </c:pt>
                <c:pt idx="6">
                  <c:v>0.20996000000000001</c:v>
                </c:pt>
                <c:pt idx="7">
                  <c:v>0.21576000000000001</c:v>
                </c:pt>
                <c:pt idx="8">
                  <c:v>0.27766000000000002</c:v>
                </c:pt>
                <c:pt idx="9">
                  <c:v>0.28116000000000002</c:v>
                </c:pt>
                <c:pt idx="10">
                  <c:v>0.34766000000000002</c:v>
                </c:pt>
                <c:pt idx="11">
                  <c:v>0.28345999999999999</c:v>
                </c:pt>
                <c:pt idx="12">
                  <c:v>0.28226000000000001</c:v>
                </c:pt>
                <c:pt idx="13">
                  <c:v>0.22145999999999999</c:v>
                </c:pt>
                <c:pt idx="14">
                  <c:v>0.21115999999999999</c:v>
                </c:pt>
                <c:pt idx="15">
                  <c:v>0.15486</c:v>
                </c:pt>
                <c:pt idx="16">
                  <c:v>0.14685999999999999</c:v>
                </c:pt>
                <c:pt idx="17">
                  <c:v>8.4959999999999994E-2</c:v>
                </c:pt>
                <c:pt idx="18">
                  <c:v>7.9159999999999994E-2</c:v>
                </c:pt>
                <c:pt idx="19">
                  <c:v>1.4959999999999999E-2</c:v>
                </c:pt>
                <c:pt idx="20">
                  <c:v>9.1599999999999997E-3</c:v>
                </c:pt>
                <c:pt idx="21">
                  <c:v>-6.3140000000000002E-2</c:v>
                </c:pt>
                <c:pt idx="22">
                  <c:v>-7.5740000000000002E-2</c:v>
                </c:pt>
                <c:pt idx="23">
                  <c:v>-0.14224000000000001</c:v>
                </c:pt>
                <c:pt idx="24">
                  <c:v>-0.15264</c:v>
                </c:pt>
                <c:pt idx="25">
                  <c:v>-0.21454000000000001</c:v>
                </c:pt>
                <c:pt idx="26">
                  <c:v>-0.21914</c:v>
                </c:pt>
                <c:pt idx="27">
                  <c:v>-0.28223999999999999</c:v>
                </c:pt>
                <c:pt idx="28">
                  <c:v>-0.28573999999999999</c:v>
                </c:pt>
                <c:pt idx="29">
                  <c:v>-0.35114000000000001</c:v>
                </c:pt>
                <c:pt idx="30">
                  <c:v>-0.35454000000000002</c:v>
                </c:pt>
                <c:pt idx="31">
                  <c:v>-0.35454000000000002</c:v>
                </c:pt>
                <c:pt idx="32">
                  <c:v>-0.29143999999999998</c:v>
                </c:pt>
                <c:pt idx="33">
                  <c:v>-0.28914000000000001</c:v>
                </c:pt>
                <c:pt idx="34">
                  <c:v>-0.22494</c:v>
                </c:pt>
                <c:pt idx="35">
                  <c:v>-0.22833999999999999</c:v>
                </c:pt>
                <c:pt idx="36">
                  <c:v>-0.15953999999999999</c:v>
                </c:pt>
                <c:pt idx="37">
                  <c:v>-0.16753999999999999</c:v>
                </c:pt>
                <c:pt idx="38">
                  <c:v>-9.7540000000000002E-2</c:v>
                </c:pt>
                <c:pt idx="39">
                  <c:v>-0.10213999999999999</c:v>
                </c:pt>
                <c:pt idx="40">
                  <c:v>-1.9539999999999998E-2</c:v>
                </c:pt>
              </c:numCache>
            </c:numRef>
          </c:yVal>
          <c:smooth val="0"/>
        </c:ser>
        <c:ser>
          <c:idx val="1"/>
          <c:order val="1"/>
          <c:tx>
            <c:v>300 kV/cm</c:v>
          </c:tx>
          <c:marker>
            <c:symbol val="none"/>
          </c:marker>
          <c:xVal>
            <c:numRef>
              <c:f>'5CB 1HZ 300 kV.cm'!$D$52:$D$112</c:f>
              <c:numCache>
                <c:formatCode>General</c:formatCode>
                <c:ptCount val="61"/>
                <c:pt idx="0">
                  <c:v>58.593800000000002</c:v>
                </c:pt>
                <c:pt idx="1">
                  <c:v>58.593800000000002</c:v>
                </c:pt>
                <c:pt idx="2">
                  <c:v>97.656299999999973</c:v>
                </c:pt>
                <c:pt idx="3">
                  <c:v>78.124999999999986</c:v>
                </c:pt>
                <c:pt idx="4">
                  <c:v>117.1875</c:v>
                </c:pt>
                <c:pt idx="5">
                  <c:v>136.71879999999999</c:v>
                </c:pt>
                <c:pt idx="6">
                  <c:v>175.78129999999999</c:v>
                </c:pt>
                <c:pt idx="7">
                  <c:v>156.25</c:v>
                </c:pt>
                <c:pt idx="8">
                  <c:v>214.84379999999999</c:v>
                </c:pt>
                <c:pt idx="9">
                  <c:v>214.84379999999999</c:v>
                </c:pt>
                <c:pt idx="10">
                  <c:v>253.90629999999999</c:v>
                </c:pt>
                <c:pt idx="11">
                  <c:v>253.90629999999999</c:v>
                </c:pt>
                <c:pt idx="12">
                  <c:v>292.96879999999999</c:v>
                </c:pt>
                <c:pt idx="13">
                  <c:v>292.96879999999999</c:v>
                </c:pt>
                <c:pt idx="14">
                  <c:v>312.5</c:v>
                </c:pt>
                <c:pt idx="15">
                  <c:v>332.0312999999997</c:v>
                </c:pt>
                <c:pt idx="16">
                  <c:v>332.0312999999997</c:v>
                </c:pt>
                <c:pt idx="17">
                  <c:v>273.43749999999972</c:v>
                </c:pt>
                <c:pt idx="18">
                  <c:v>292.96879999999999</c:v>
                </c:pt>
                <c:pt idx="19">
                  <c:v>253.90629999999999</c:v>
                </c:pt>
                <c:pt idx="20">
                  <c:v>253.90629999999999</c:v>
                </c:pt>
                <c:pt idx="21">
                  <c:v>214.84379999999999</c:v>
                </c:pt>
                <c:pt idx="22">
                  <c:v>214.84379999999999</c:v>
                </c:pt>
                <c:pt idx="23">
                  <c:v>175.78129999999999</c:v>
                </c:pt>
                <c:pt idx="24">
                  <c:v>175.78129999999999</c:v>
                </c:pt>
                <c:pt idx="25">
                  <c:v>136.71879999999999</c:v>
                </c:pt>
                <c:pt idx="26">
                  <c:v>136.71879999999999</c:v>
                </c:pt>
                <c:pt idx="27">
                  <c:v>97.656299999999973</c:v>
                </c:pt>
                <c:pt idx="28">
                  <c:v>97.656299999999973</c:v>
                </c:pt>
                <c:pt idx="29">
                  <c:v>58.593800000000002</c:v>
                </c:pt>
                <c:pt idx="30">
                  <c:v>58.593800000000002</c:v>
                </c:pt>
                <c:pt idx="31">
                  <c:v>19.531300000000002</c:v>
                </c:pt>
                <c:pt idx="32">
                  <c:v>0</c:v>
                </c:pt>
                <c:pt idx="33">
                  <c:v>-39.0625</c:v>
                </c:pt>
                <c:pt idx="34">
                  <c:v>-39.0625</c:v>
                </c:pt>
                <c:pt idx="35">
                  <c:v>-58.593800000000002</c:v>
                </c:pt>
                <c:pt idx="36">
                  <c:v>-78.124999999999986</c:v>
                </c:pt>
                <c:pt idx="37">
                  <c:v>-117.1875</c:v>
                </c:pt>
                <c:pt idx="38">
                  <c:v>-97.656299999999973</c:v>
                </c:pt>
                <c:pt idx="39">
                  <c:v>-136.71879999999999</c:v>
                </c:pt>
                <c:pt idx="40">
                  <c:v>-136.71879999999999</c:v>
                </c:pt>
                <c:pt idx="41">
                  <c:v>-175.78129999999999</c:v>
                </c:pt>
                <c:pt idx="42">
                  <c:v>-175.78129999999999</c:v>
                </c:pt>
                <c:pt idx="43">
                  <c:v>-214.84379999999999</c:v>
                </c:pt>
                <c:pt idx="44">
                  <c:v>-214.84379999999999</c:v>
                </c:pt>
                <c:pt idx="45">
                  <c:v>-253.90629999999999</c:v>
                </c:pt>
                <c:pt idx="46">
                  <c:v>-214.84379999999999</c:v>
                </c:pt>
                <c:pt idx="47">
                  <c:v>-214.84379999999999</c:v>
                </c:pt>
                <c:pt idx="48">
                  <c:v>-175.78129999999999</c:v>
                </c:pt>
                <c:pt idx="49">
                  <c:v>-175.78129999999999</c:v>
                </c:pt>
                <c:pt idx="50">
                  <c:v>-156.25</c:v>
                </c:pt>
                <c:pt idx="51">
                  <c:v>-156.25</c:v>
                </c:pt>
                <c:pt idx="52">
                  <c:v>-97.656299999999973</c:v>
                </c:pt>
                <c:pt idx="53">
                  <c:v>-117.1875</c:v>
                </c:pt>
                <c:pt idx="54">
                  <c:v>-78.124999999999986</c:v>
                </c:pt>
                <c:pt idx="55">
                  <c:v>-78.124999999999986</c:v>
                </c:pt>
                <c:pt idx="56">
                  <c:v>-39.0625</c:v>
                </c:pt>
                <c:pt idx="57">
                  <c:v>-19.531300000000002</c:v>
                </c:pt>
                <c:pt idx="58">
                  <c:v>0</c:v>
                </c:pt>
                <c:pt idx="59">
                  <c:v>19.531300000000002</c:v>
                </c:pt>
                <c:pt idx="60">
                  <c:v>39.0625</c:v>
                </c:pt>
              </c:numCache>
            </c:numRef>
          </c:xVal>
          <c:yVal>
            <c:numRef>
              <c:f>'5CB 1HZ 300 kV.cm'!$F$52:$F$112</c:f>
              <c:numCache>
                <c:formatCode>0.00E+00</c:formatCode>
                <c:ptCount val="61"/>
                <c:pt idx="0">
                  <c:v>2.9819999999999999E-2</c:v>
                </c:pt>
                <c:pt idx="1">
                  <c:v>2.8719999999999999E-2</c:v>
                </c:pt>
                <c:pt idx="2">
                  <c:v>9.5219999999999999E-2</c:v>
                </c:pt>
                <c:pt idx="3">
                  <c:v>9.8720000000000002E-2</c:v>
                </c:pt>
                <c:pt idx="4">
                  <c:v>0.16292000000000001</c:v>
                </c:pt>
                <c:pt idx="5">
                  <c:v>0.16292000000000001</c:v>
                </c:pt>
                <c:pt idx="6">
                  <c:v>0.22832</c:v>
                </c:pt>
                <c:pt idx="7">
                  <c:v>0.22952</c:v>
                </c:pt>
                <c:pt idx="8">
                  <c:v>0.29602000000000001</c:v>
                </c:pt>
                <c:pt idx="9">
                  <c:v>0.29831999999999997</c:v>
                </c:pt>
                <c:pt idx="10">
                  <c:v>0.36262</c:v>
                </c:pt>
                <c:pt idx="11">
                  <c:v>0.36371999999999999</c:v>
                </c:pt>
                <c:pt idx="12">
                  <c:v>0.43031999999999998</c:v>
                </c:pt>
                <c:pt idx="13">
                  <c:v>0.43142000000000003</c:v>
                </c:pt>
                <c:pt idx="14">
                  <c:v>0.49802000000000002</c:v>
                </c:pt>
                <c:pt idx="15">
                  <c:v>0.49912000000000001</c:v>
                </c:pt>
                <c:pt idx="16">
                  <c:v>0.50031999999999999</c:v>
                </c:pt>
                <c:pt idx="17">
                  <c:v>0.43491999999999997</c:v>
                </c:pt>
                <c:pt idx="18">
                  <c:v>0.43262</c:v>
                </c:pt>
                <c:pt idx="19">
                  <c:v>0.36952000000000002</c:v>
                </c:pt>
                <c:pt idx="20">
                  <c:v>0.36831999999999998</c:v>
                </c:pt>
                <c:pt idx="21">
                  <c:v>0.30181999999999998</c:v>
                </c:pt>
                <c:pt idx="22">
                  <c:v>0.30181999999999998</c:v>
                </c:pt>
                <c:pt idx="23">
                  <c:v>0.23061999999999999</c:v>
                </c:pt>
                <c:pt idx="24">
                  <c:v>0.23522000000000001</c:v>
                </c:pt>
                <c:pt idx="25">
                  <c:v>0.17102000000000001</c:v>
                </c:pt>
                <c:pt idx="26">
                  <c:v>0.16982</c:v>
                </c:pt>
                <c:pt idx="27">
                  <c:v>0.10672</c:v>
                </c:pt>
                <c:pt idx="28">
                  <c:v>0.10442</c:v>
                </c:pt>
                <c:pt idx="29">
                  <c:v>3.5619999999999999E-2</c:v>
                </c:pt>
                <c:pt idx="30">
                  <c:v>3.5619999999999999E-2</c:v>
                </c:pt>
                <c:pt idx="31">
                  <c:v>-3.5580000000000001E-2</c:v>
                </c:pt>
                <c:pt idx="32">
                  <c:v>-3.6679999999999997E-2</c:v>
                </c:pt>
                <c:pt idx="33">
                  <c:v>-0.10208</c:v>
                </c:pt>
                <c:pt idx="34">
                  <c:v>-0.10557999999999999</c:v>
                </c:pt>
                <c:pt idx="35">
                  <c:v>-0.17097999999999999</c:v>
                </c:pt>
                <c:pt idx="36">
                  <c:v>-0.17558000000000001</c:v>
                </c:pt>
                <c:pt idx="37">
                  <c:v>-0.24437999999999999</c:v>
                </c:pt>
                <c:pt idx="38">
                  <c:v>-0.24098</c:v>
                </c:pt>
                <c:pt idx="39">
                  <c:v>-0.31328</c:v>
                </c:pt>
                <c:pt idx="40">
                  <c:v>-0.31558000000000003</c:v>
                </c:pt>
                <c:pt idx="41">
                  <c:v>-0.38207999999999998</c:v>
                </c:pt>
                <c:pt idx="42">
                  <c:v>-0.38438</c:v>
                </c:pt>
                <c:pt idx="43">
                  <c:v>-0.44978000000000001</c:v>
                </c:pt>
                <c:pt idx="44">
                  <c:v>-0.45328000000000002</c:v>
                </c:pt>
                <c:pt idx="45">
                  <c:v>-0.51868000000000003</c:v>
                </c:pt>
                <c:pt idx="46">
                  <c:v>-0.45788000000000001</c:v>
                </c:pt>
                <c:pt idx="47">
                  <c:v>-0.45557999999999998</c:v>
                </c:pt>
                <c:pt idx="48">
                  <c:v>-0.39128000000000002</c:v>
                </c:pt>
                <c:pt idx="49">
                  <c:v>-0.39018000000000003</c:v>
                </c:pt>
                <c:pt idx="50">
                  <c:v>-0.32588</c:v>
                </c:pt>
                <c:pt idx="51">
                  <c:v>-0.32588</c:v>
                </c:pt>
                <c:pt idx="52">
                  <c:v>-0.26047999999999999</c:v>
                </c:pt>
                <c:pt idx="53">
                  <c:v>-0.26157999999999998</c:v>
                </c:pt>
                <c:pt idx="54">
                  <c:v>-0.19738</c:v>
                </c:pt>
                <c:pt idx="55">
                  <c:v>-0.19278000000000001</c:v>
                </c:pt>
                <c:pt idx="56">
                  <c:v>-0.12848000000000001</c:v>
                </c:pt>
                <c:pt idx="57">
                  <c:v>-0.12848000000000001</c:v>
                </c:pt>
                <c:pt idx="58">
                  <c:v>-6.3079999999999997E-2</c:v>
                </c:pt>
                <c:pt idx="59">
                  <c:v>-6.198E-2</c:v>
                </c:pt>
                <c:pt idx="60">
                  <c:v>9.2200000000000008E-3</c:v>
                </c:pt>
              </c:numCache>
            </c:numRef>
          </c:yVal>
          <c:smooth val="0"/>
        </c:ser>
        <c:ser>
          <c:idx val="2"/>
          <c:order val="2"/>
          <c:tx>
            <c:v>400 kV/cm</c:v>
          </c:tx>
          <c:marker>
            <c:symbol val="none"/>
          </c:marker>
          <c:xVal>
            <c:numRef>
              <c:f>'5CB 1HZ 400 kV.cm'!$D$52:$D$132</c:f>
              <c:numCache>
                <c:formatCode>General</c:formatCode>
                <c:ptCount val="81"/>
                <c:pt idx="0">
                  <c:v>58.593800000000002</c:v>
                </c:pt>
                <c:pt idx="1">
                  <c:v>58.593800000000002</c:v>
                </c:pt>
                <c:pt idx="2">
                  <c:v>78.124999999999986</c:v>
                </c:pt>
                <c:pt idx="3">
                  <c:v>97.656299999999973</c:v>
                </c:pt>
                <c:pt idx="4">
                  <c:v>136.71879999999999</c:v>
                </c:pt>
                <c:pt idx="5">
                  <c:v>136.71879999999999</c:v>
                </c:pt>
                <c:pt idx="6">
                  <c:v>175.78129999999999</c:v>
                </c:pt>
                <c:pt idx="7">
                  <c:v>175.78129999999999</c:v>
                </c:pt>
                <c:pt idx="8">
                  <c:v>214.84379999999999</c:v>
                </c:pt>
                <c:pt idx="9">
                  <c:v>195.3125</c:v>
                </c:pt>
                <c:pt idx="10">
                  <c:v>234.375</c:v>
                </c:pt>
                <c:pt idx="11">
                  <c:v>253.90629999999999</c:v>
                </c:pt>
                <c:pt idx="12">
                  <c:v>292.96879999999999</c:v>
                </c:pt>
                <c:pt idx="13">
                  <c:v>273.43749999999972</c:v>
                </c:pt>
                <c:pt idx="14">
                  <c:v>312.5</c:v>
                </c:pt>
                <c:pt idx="15">
                  <c:v>332.0312999999997</c:v>
                </c:pt>
                <c:pt idx="16">
                  <c:v>371.09379999999999</c:v>
                </c:pt>
                <c:pt idx="17">
                  <c:v>351.5625</c:v>
                </c:pt>
                <c:pt idx="18">
                  <c:v>390.625</c:v>
                </c:pt>
                <c:pt idx="19">
                  <c:v>410.15629999999999</c:v>
                </c:pt>
                <c:pt idx="20">
                  <c:v>429.6875</c:v>
                </c:pt>
                <c:pt idx="21">
                  <c:v>390.625</c:v>
                </c:pt>
                <c:pt idx="22">
                  <c:v>390.625</c:v>
                </c:pt>
                <c:pt idx="23">
                  <c:v>351.5625</c:v>
                </c:pt>
                <c:pt idx="24">
                  <c:v>371.09379999999999</c:v>
                </c:pt>
                <c:pt idx="25">
                  <c:v>312.5</c:v>
                </c:pt>
                <c:pt idx="26">
                  <c:v>312.5</c:v>
                </c:pt>
                <c:pt idx="27">
                  <c:v>292.96879999999999</c:v>
                </c:pt>
                <c:pt idx="28">
                  <c:v>292.96879999999999</c:v>
                </c:pt>
                <c:pt idx="29">
                  <c:v>253.90629999999999</c:v>
                </c:pt>
                <c:pt idx="30">
                  <c:v>234.375</c:v>
                </c:pt>
                <c:pt idx="31">
                  <c:v>195.3125</c:v>
                </c:pt>
                <c:pt idx="32">
                  <c:v>214.84379999999999</c:v>
                </c:pt>
                <c:pt idx="33">
                  <c:v>156.25</c:v>
                </c:pt>
                <c:pt idx="34">
                  <c:v>156.25</c:v>
                </c:pt>
                <c:pt idx="35">
                  <c:v>136.71879999999999</c:v>
                </c:pt>
                <c:pt idx="36">
                  <c:v>136.71879999999999</c:v>
                </c:pt>
                <c:pt idx="37">
                  <c:v>78.124999999999986</c:v>
                </c:pt>
                <c:pt idx="38">
                  <c:v>78.124999999999986</c:v>
                </c:pt>
                <c:pt idx="39">
                  <c:v>58.593800000000002</c:v>
                </c:pt>
                <c:pt idx="40">
                  <c:v>58.593800000000002</c:v>
                </c:pt>
                <c:pt idx="41">
                  <c:v>0</c:v>
                </c:pt>
                <c:pt idx="42">
                  <c:v>0</c:v>
                </c:pt>
                <c:pt idx="43">
                  <c:v>-19.531300000000002</c:v>
                </c:pt>
                <c:pt idx="44">
                  <c:v>-19.531300000000002</c:v>
                </c:pt>
                <c:pt idx="45">
                  <c:v>-58.593800000000002</c:v>
                </c:pt>
                <c:pt idx="46">
                  <c:v>-78.124999999999986</c:v>
                </c:pt>
                <c:pt idx="47">
                  <c:v>-117.1875</c:v>
                </c:pt>
                <c:pt idx="48">
                  <c:v>-97.656299999999973</c:v>
                </c:pt>
                <c:pt idx="49">
                  <c:v>-156.25</c:v>
                </c:pt>
                <c:pt idx="50">
                  <c:v>-156.25</c:v>
                </c:pt>
                <c:pt idx="51">
                  <c:v>-175.78129999999999</c:v>
                </c:pt>
                <c:pt idx="52">
                  <c:v>-175.78129999999999</c:v>
                </c:pt>
                <c:pt idx="53">
                  <c:v>-214.84379999999999</c:v>
                </c:pt>
                <c:pt idx="54">
                  <c:v>-234.375</c:v>
                </c:pt>
                <c:pt idx="55">
                  <c:v>-253.90629999999999</c:v>
                </c:pt>
                <c:pt idx="56">
                  <c:v>-253.90629999999999</c:v>
                </c:pt>
                <c:pt idx="57">
                  <c:v>-312.5</c:v>
                </c:pt>
                <c:pt idx="58">
                  <c:v>-292.96879999999999</c:v>
                </c:pt>
                <c:pt idx="59">
                  <c:v>-332.0312999999997</c:v>
                </c:pt>
                <c:pt idx="60">
                  <c:v>-332.0312999999997</c:v>
                </c:pt>
                <c:pt idx="61">
                  <c:v>-332.0312999999997</c:v>
                </c:pt>
                <c:pt idx="62">
                  <c:v>-292.96879999999999</c:v>
                </c:pt>
                <c:pt idx="63">
                  <c:v>-292.96879999999999</c:v>
                </c:pt>
                <c:pt idx="64">
                  <c:v>-253.90629999999999</c:v>
                </c:pt>
                <c:pt idx="65">
                  <c:v>-273.43749999999972</c:v>
                </c:pt>
                <c:pt idx="66">
                  <c:v>-234.375</c:v>
                </c:pt>
                <c:pt idx="67">
                  <c:v>-214.84379999999999</c:v>
                </c:pt>
                <c:pt idx="68">
                  <c:v>-175.78129999999999</c:v>
                </c:pt>
                <c:pt idx="69">
                  <c:v>-195.3125</c:v>
                </c:pt>
                <c:pt idx="70">
                  <c:v>-156.25</c:v>
                </c:pt>
                <c:pt idx="71">
                  <c:v>-136.71879999999999</c:v>
                </c:pt>
                <c:pt idx="72">
                  <c:v>-97.656299999999973</c:v>
                </c:pt>
                <c:pt idx="73">
                  <c:v>-97.656299999999973</c:v>
                </c:pt>
                <c:pt idx="74">
                  <c:v>-78.124999999999986</c:v>
                </c:pt>
                <c:pt idx="75">
                  <c:v>-58.593800000000002</c:v>
                </c:pt>
                <c:pt idx="76">
                  <c:v>-19.531300000000002</c:v>
                </c:pt>
                <c:pt idx="77">
                  <c:v>-39.0625</c:v>
                </c:pt>
                <c:pt idx="78">
                  <c:v>19.531300000000002</c:v>
                </c:pt>
                <c:pt idx="79">
                  <c:v>19.531300000000002</c:v>
                </c:pt>
                <c:pt idx="80">
                  <c:v>58.593800000000002</c:v>
                </c:pt>
              </c:numCache>
            </c:numRef>
          </c:xVal>
          <c:yVal>
            <c:numRef>
              <c:f>'5CB 1HZ 400 kV.cm'!$F$52:$F$132</c:f>
              <c:numCache>
                <c:formatCode>0.00E+00</c:formatCode>
                <c:ptCount val="81"/>
                <c:pt idx="0">
                  <c:v>1.8700000000000001E-2</c:v>
                </c:pt>
                <c:pt idx="1">
                  <c:v>1.6400000000000001E-2</c:v>
                </c:pt>
                <c:pt idx="2">
                  <c:v>8.4099999999999994E-2</c:v>
                </c:pt>
                <c:pt idx="3">
                  <c:v>8.6400000000000005E-2</c:v>
                </c:pt>
                <c:pt idx="4">
                  <c:v>0.15409999999999999</c:v>
                </c:pt>
                <c:pt idx="5">
                  <c:v>0.15179999999999999</c:v>
                </c:pt>
                <c:pt idx="6">
                  <c:v>0.22059999999999999</c:v>
                </c:pt>
                <c:pt idx="7">
                  <c:v>0.22520000000000001</c:v>
                </c:pt>
                <c:pt idx="8">
                  <c:v>0.29520000000000002</c:v>
                </c:pt>
                <c:pt idx="9">
                  <c:v>0.29289999999999999</c:v>
                </c:pt>
                <c:pt idx="10">
                  <c:v>0.36180000000000001</c:v>
                </c:pt>
                <c:pt idx="11">
                  <c:v>0.36749999999999999</c:v>
                </c:pt>
                <c:pt idx="12">
                  <c:v>0.441</c:v>
                </c:pt>
                <c:pt idx="13">
                  <c:v>0.43980000000000002</c:v>
                </c:pt>
                <c:pt idx="14">
                  <c:v>0.51439999999999997</c:v>
                </c:pt>
                <c:pt idx="15">
                  <c:v>0.52239999999999998</c:v>
                </c:pt>
                <c:pt idx="16">
                  <c:v>0.60389999999999999</c:v>
                </c:pt>
                <c:pt idx="17">
                  <c:v>0.60850000000000004</c:v>
                </c:pt>
                <c:pt idx="18">
                  <c:v>0.69</c:v>
                </c:pt>
                <c:pt idx="19">
                  <c:v>0.70830000000000004</c:v>
                </c:pt>
                <c:pt idx="20">
                  <c:v>0.80359999999999998</c:v>
                </c:pt>
                <c:pt idx="21">
                  <c:v>0.74390000000000001</c:v>
                </c:pt>
                <c:pt idx="22">
                  <c:v>0.75649999999999995</c:v>
                </c:pt>
                <c:pt idx="23">
                  <c:v>0.70369999999999999</c:v>
                </c:pt>
                <c:pt idx="24">
                  <c:v>0.71519999999999995</c:v>
                </c:pt>
                <c:pt idx="25">
                  <c:v>0.64639999999999997</c:v>
                </c:pt>
                <c:pt idx="26">
                  <c:v>0.65090000000000003</c:v>
                </c:pt>
                <c:pt idx="27">
                  <c:v>0.59130000000000005</c:v>
                </c:pt>
                <c:pt idx="28">
                  <c:v>0.59819999999999995</c:v>
                </c:pt>
                <c:pt idx="29">
                  <c:v>0.52700000000000002</c:v>
                </c:pt>
                <c:pt idx="30">
                  <c:v>0.5282</c:v>
                </c:pt>
                <c:pt idx="31">
                  <c:v>0.46850000000000003</c:v>
                </c:pt>
                <c:pt idx="32">
                  <c:v>0.47189999999999999</c:v>
                </c:pt>
                <c:pt idx="33">
                  <c:v>0.40079999999999999</c:v>
                </c:pt>
                <c:pt idx="34">
                  <c:v>0.3997</c:v>
                </c:pt>
                <c:pt idx="35">
                  <c:v>0.34229999999999999</c:v>
                </c:pt>
                <c:pt idx="36">
                  <c:v>0.3377</c:v>
                </c:pt>
                <c:pt idx="37">
                  <c:v>0.27460000000000001</c:v>
                </c:pt>
                <c:pt idx="38">
                  <c:v>0.2757</c:v>
                </c:pt>
                <c:pt idx="39">
                  <c:v>0.21490000000000001</c:v>
                </c:pt>
                <c:pt idx="40">
                  <c:v>0.2172</c:v>
                </c:pt>
                <c:pt idx="41">
                  <c:v>0.13800000000000001</c:v>
                </c:pt>
                <c:pt idx="42">
                  <c:v>0.13569999999999999</c:v>
                </c:pt>
                <c:pt idx="43">
                  <c:v>6.5699999999999995E-2</c:v>
                </c:pt>
                <c:pt idx="44">
                  <c:v>6.5699999999999995E-2</c:v>
                </c:pt>
                <c:pt idx="45">
                  <c:v>-8.8000000000000005E-3</c:v>
                </c:pt>
                <c:pt idx="46">
                  <c:v>-1.23E-2</c:v>
                </c:pt>
                <c:pt idx="47">
                  <c:v>-7.5399999999999995E-2</c:v>
                </c:pt>
                <c:pt idx="48">
                  <c:v>-7.5399999999999995E-2</c:v>
                </c:pt>
                <c:pt idx="49">
                  <c:v>-0.15110000000000001</c:v>
                </c:pt>
                <c:pt idx="50">
                  <c:v>-0.15690000000000001</c:v>
                </c:pt>
                <c:pt idx="51">
                  <c:v>-0.22</c:v>
                </c:pt>
                <c:pt idx="52">
                  <c:v>-0.22109999999999999</c:v>
                </c:pt>
                <c:pt idx="53">
                  <c:v>-0.29799999999999999</c:v>
                </c:pt>
                <c:pt idx="54">
                  <c:v>-0.30370000000000003</c:v>
                </c:pt>
                <c:pt idx="55">
                  <c:v>-0.37030000000000002</c:v>
                </c:pt>
                <c:pt idx="56">
                  <c:v>-0.37030000000000002</c:v>
                </c:pt>
                <c:pt idx="57">
                  <c:v>-0.45179999999999998</c:v>
                </c:pt>
                <c:pt idx="58">
                  <c:v>-0.45979999999999999</c:v>
                </c:pt>
                <c:pt idx="59">
                  <c:v>-0.52980000000000005</c:v>
                </c:pt>
                <c:pt idx="60">
                  <c:v>-0.53210000000000002</c:v>
                </c:pt>
                <c:pt idx="61">
                  <c:v>-0.54359999999999997</c:v>
                </c:pt>
                <c:pt idx="62">
                  <c:v>-0.48159999999999997</c:v>
                </c:pt>
                <c:pt idx="63">
                  <c:v>-0.47820000000000001</c:v>
                </c:pt>
                <c:pt idx="64">
                  <c:v>-0.4093</c:v>
                </c:pt>
                <c:pt idx="65">
                  <c:v>-0.41620000000000001</c:v>
                </c:pt>
                <c:pt idx="66">
                  <c:v>-0.35310000000000002</c:v>
                </c:pt>
                <c:pt idx="67">
                  <c:v>-0.34849999999999998</c:v>
                </c:pt>
                <c:pt idx="68">
                  <c:v>-0.27960000000000002</c:v>
                </c:pt>
                <c:pt idx="69">
                  <c:v>-0.28770000000000001</c:v>
                </c:pt>
                <c:pt idx="70">
                  <c:v>-0.2223</c:v>
                </c:pt>
                <c:pt idx="71">
                  <c:v>-0.2165</c:v>
                </c:pt>
                <c:pt idx="72">
                  <c:v>-0.1477</c:v>
                </c:pt>
                <c:pt idx="73">
                  <c:v>-0.15570000000000001</c:v>
                </c:pt>
                <c:pt idx="74">
                  <c:v>-9.0300000000000005E-2</c:v>
                </c:pt>
                <c:pt idx="75">
                  <c:v>-8.4599999999999995E-2</c:v>
                </c:pt>
                <c:pt idx="76">
                  <c:v>-1.46E-2</c:v>
                </c:pt>
                <c:pt idx="77">
                  <c:v>-2.1499999999999998E-2</c:v>
                </c:pt>
                <c:pt idx="78">
                  <c:v>4.2799999999999998E-2</c:v>
                </c:pt>
                <c:pt idx="79">
                  <c:v>5.0799999999999998E-2</c:v>
                </c:pt>
                <c:pt idx="80">
                  <c:v>0.1346</c:v>
                </c:pt>
              </c:numCache>
            </c:numRef>
          </c:yVal>
          <c:smooth val="0"/>
        </c:ser>
        <c:ser>
          <c:idx val="3"/>
          <c:order val="3"/>
          <c:tx>
            <c:v>500 kV/cm</c:v>
          </c:tx>
          <c:marker>
            <c:symbol val="none"/>
          </c:marker>
          <c:xVal>
            <c:numRef>
              <c:f>'5CB 1HZ 500 kV.cm'!$D$52:$D$156</c:f>
              <c:numCache>
                <c:formatCode>General</c:formatCode>
                <c:ptCount val="105"/>
                <c:pt idx="0">
                  <c:v>58.593800000000002</c:v>
                </c:pt>
                <c:pt idx="1">
                  <c:v>39.0625</c:v>
                </c:pt>
                <c:pt idx="2">
                  <c:v>97.656299999999973</c:v>
                </c:pt>
                <c:pt idx="3">
                  <c:v>97.656299999999973</c:v>
                </c:pt>
                <c:pt idx="4">
                  <c:v>136.71879999999999</c:v>
                </c:pt>
                <c:pt idx="5">
                  <c:v>136.71879999999999</c:v>
                </c:pt>
                <c:pt idx="6">
                  <c:v>175.78129999999999</c:v>
                </c:pt>
                <c:pt idx="7">
                  <c:v>175.78129999999999</c:v>
                </c:pt>
                <c:pt idx="8">
                  <c:v>214.84379999999999</c:v>
                </c:pt>
                <c:pt idx="9">
                  <c:v>195.3125</c:v>
                </c:pt>
                <c:pt idx="10">
                  <c:v>253.90629999999999</c:v>
                </c:pt>
                <c:pt idx="11">
                  <c:v>253.90629999999999</c:v>
                </c:pt>
                <c:pt idx="12">
                  <c:v>292.96879999999999</c:v>
                </c:pt>
                <c:pt idx="13">
                  <c:v>273.43749999999972</c:v>
                </c:pt>
                <c:pt idx="14">
                  <c:v>332.0312999999997</c:v>
                </c:pt>
                <c:pt idx="15">
                  <c:v>332.0312999999997</c:v>
                </c:pt>
                <c:pt idx="16">
                  <c:v>351.5625</c:v>
                </c:pt>
                <c:pt idx="17">
                  <c:v>371.09379999999999</c:v>
                </c:pt>
                <c:pt idx="18">
                  <c:v>390.625</c:v>
                </c:pt>
                <c:pt idx="19">
                  <c:v>410.15629999999999</c:v>
                </c:pt>
                <c:pt idx="20">
                  <c:v>429.6875</c:v>
                </c:pt>
                <c:pt idx="21">
                  <c:v>449.21879999999999</c:v>
                </c:pt>
                <c:pt idx="22">
                  <c:v>468.75</c:v>
                </c:pt>
                <c:pt idx="23">
                  <c:v>468.75</c:v>
                </c:pt>
                <c:pt idx="24">
                  <c:v>527.34379999999999</c:v>
                </c:pt>
                <c:pt idx="25">
                  <c:v>507.8125</c:v>
                </c:pt>
                <c:pt idx="26">
                  <c:v>566.40629999999999</c:v>
                </c:pt>
                <c:pt idx="27">
                  <c:v>507.8125</c:v>
                </c:pt>
                <c:pt idx="28">
                  <c:v>507.8125</c:v>
                </c:pt>
                <c:pt idx="29">
                  <c:v>468.75</c:v>
                </c:pt>
                <c:pt idx="30">
                  <c:v>468.75</c:v>
                </c:pt>
                <c:pt idx="31">
                  <c:v>449.21879999999999</c:v>
                </c:pt>
                <c:pt idx="32">
                  <c:v>429.6875</c:v>
                </c:pt>
                <c:pt idx="33">
                  <c:v>410.15629999999999</c:v>
                </c:pt>
                <c:pt idx="34">
                  <c:v>410.15629999999999</c:v>
                </c:pt>
                <c:pt idx="35">
                  <c:v>371.09379999999999</c:v>
                </c:pt>
                <c:pt idx="36">
                  <c:v>371.09379999999999</c:v>
                </c:pt>
                <c:pt idx="37">
                  <c:v>312.5</c:v>
                </c:pt>
                <c:pt idx="38">
                  <c:v>312.5</c:v>
                </c:pt>
                <c:pt idx="39">
                  <c:v>273.43749999999972</c:v>
                </c:pt>
                <c:pt idx="40">
                  <c:v>292.96879999999999</c:v>
                </c:pt>
                <c:pt idx="41">
                  <c:v>234.375</c:v>
                </c:pt>
                <c:pt idx="42">
                  <c:v>234.375</c:v>
                </c:pt>
                <c:pt idx="43">
                  <c:v>214.84379999999999</c:v>
                </c:pt>
                <c:pt idx="44">
                  <c:v>195.3125</c:v>
                </c:pt>
                <c:pt idx="45">
                  <c:v>175.78129999999999</c:v>
                </c:pt>
                <c:pt idx="46">
                  <c:v>175.78129999999999</c:v>
                </c:pt>
                <c:pt idx="47">
                  <c:v>117.1875</c:v>
                </c:pt>
                <c:pt idx="48">
                  <c:v>136.71879999999999</c:v>
                </c:pt>
                <c:pt idx="49">
                  <c:v>78.124999999999986</c:v>
                </c:pt>
                <c:pt idx="50">
                  <c:v>97.656299999999973</c:v>
                </c:pt>
                <c:pt idx="51">
                  <c:v>58.593800000000002</c:v>
                </c:pt>
                <c:pt idx="52">
                  <c:v>58.593800000000002</c:v>
                </c:pt>
                <c:pt idx="53">
                  <c:v>19.531300000000002</c:v>
                </c:pt>
                <c:pt idx="54">
                  <c:v>19.531300000000002</c:v>
                </c:pt>
                <c:pt idx="55">
                  <c:v>-19.531300000000002</c:v>
                </c:pt>
                <c:pt idx="56">
                  <c:v>-19.531300000000002</c:v>
                </c:pt>
                <c:pt idx="57">
                  <c:v>-58.593800000000002</c:v>
                </c:pt>
                <c:pt idx="58">
                  <c:v>-78.124999999999986</c:v>
                </c:pt>
                <c:pt idx="59">
                  <c:v>-97.656299999999973</c:v>
                </c:pt>
                <c:pt idx="60">
                  <c:v>-117.1875</c:v>
                </c:pt>
                <c:pt idx="61">
                  <c:v>-136.71879999999999</c:v>
                </c:pt>
                <c:pt idx="62">
                  <c:v>-136.71879999999999</c:v>
                </c:pt>
                <c:pt idx="63">
                  <c:v>-195.3125</c:v>
                </c:pt>
                <c:pt idx="64">
                  <c:v>-175.78129999999999</c:v>
                </c:pt>
                <c:pt idx="65">
                  <c:v>-214.84379999999999</c:v>
                </c:pt>
                <c:pt idx="66">
                  <c:v>-234.375</c:v>
                </c:pt>
                <c:pt idx="67">
                  <c:v>-253.90629999999999</c:v>
                </c:pt>
                <c:pt idx="68">
                  <c:v>-253.90629999999999</c:v>
                </c:pt>
                <c:pt idx="69">
                  <c:v>-292.96879999999999</c:v>
                </c:pt>
                <c:pt idx="70">
                  <c:v>-292.96879999999999</c:v>
                </c:pt>
                <c:pt idx="71">
                  <c:v>-332.0312999999997</c:v>
                </c:pt>
                <c:pt idx="72">
                  <c:v>-332.0312999999997</c:v>
                </c:pt>
                <c:pt idx="73">
                  <c:v>-371.09379999999999</c:v>
                </c:pt>
                <c:pt idx="74">
                  <c:v>-371.09379999999999</c:v>
                </c:pt>
                <c:pt idx="75">
                  <c:v>-410.15629999999999</c:v>
                </c:pt>
                <c:pt idx="76">
                  <c:v>-410.15629999999999</c:v>
                </c:pt>
                <c:pt idx="77">
                  <c:v>-449.21879999999999</c:v>
                </c:pt>
                <c:pt idx="78">
                  <c:v>-449.21879999999999</c:v>
                </c:pt>
                <c:pt idx="79">
                  <c:v>-468.75</c:v>
                </c:pt>
                <c:pt idx="80">
                  <c:v>-410.15629999999999</c:v>
                </c:pt>
                <c:pt idx="81">
                  <c:v>-410.15629999999999</c:v>
                </c:pt>
                <c:pt idx="82">
                  <c:v>-371.09379999999999</c:v>
                </c:pt>
                <c:pt idx="83">
                  <c:v>-371.09379999999999</c:v>
                </c:pt>
                <c:pt idx="84">
                  <c:v>-332.0312999999997</c:v>
                </c:pt>
                <c:pt idx="85">
                  <c:v>-351.5625</c:v>
                </c:pt>
                <c:pt idx="86">
                  <c:v>-312.5</c:v>
                </c:pt>
                <c:pt idx="87">
                  <c:v>-292.96879999999999</c:v>
                </c:pt>
                <c:pt idx="88">
                  <c:v>-253.90629999999999</c:v>
                </c:pt>
                <c:pt idx="89">
                  <c:v>-253.90629999999999</c:v>
                </c:pt>
                <c:pt idx="90">
                  <c:v>-234.375</c:v>
                </c:pt>
                <c:pt idx="91">
                  <c:v>-214.84379999999999</c:v>
                </c:pt>
                <c:pt idx="92">
                  <c:v>-175.78129999999999</c:v>
                </c:pt>
                <c:pt idx="93">
                  <c:v>-175.78129999999999</c:v>
                </c:pt>
                <c:pt idx="94">
                  <c:v>-156.25</c:v>
                </c:pt>
                <c:pt idx="95">
                  <c:v>-136.71879999999999</c:v>
                </c:pt>
                <c:pt idx="96">
                  <c:v>-117.1875</c:v>
                </c:pt>
                <c:pt idx="97">
                  <c:v>-117.1875</c:v>
                </c:pt>
                <c:pt idx="98">
                  <c:v>-78.124999999999986</c:v>
                </c:pt>
                <c:pt idx="99">
                  <c:v>-78.124999999999986</c:v>
                </c:pt>
                <c:pt idx="100">
                  <c:v>-39.0625</c:v>
                </c:pt>
                <c:pt idx="101">
                  <c:v>-39.0625</c:v>
                </c:pt>
                <c:pt idx="102">
                  <c:v>19.531300000000002</c:v>
                </c:pt>
                <c:pt idx="103">
                  <c:v>19.531300000000002</c:v>
                </c:pt>
                <c:pt idx="104">
                  <c:v>58.593800000000002</c:v>
                </c:pt>
              </c:numCache>
            </c:numRef>
          </c:xVal>
          <c:yVal>
            <c:numRef>
              <c:f>'5CB 1HZ 500 kV.cm'!$F$52:$F$156</c:f>
              <c:numCache>
                <c:formatCode>0.00E+00</c:formatCode>
                <c:ptCount val="105"/>
                <c:pt idx="0">
                  <c:v>1.14999999999998E-2</c:v>
                </c:pt>
                <c:pt idx="1">
                  <c:v>1.14999999999998E-2</c:v>
                </c:pt>
                <c:pt idx="2">
                  <c:v>8.0399999999999999E-2</c:v>
                </c:pt>
                <c:pt idx="3">
                  <c:v>8.0399999999999999E-2</c:v>
                </c:pt>
                <c:pt idx="4">
                  <c:v>0.1492</c:v>
                </c:pt>
                <c:pt idx="5">
                  <c:v>0.1492</c:v>
                </c:pt>
                <c:pt idx="6">
                  <c:v>0.21809999999999999</c:v>
                </c:pt>
                <c:pt idx="7">
                  <c:v>0.21809999999999999</c:v>
                </c:pt>
                <c:pt idx="8">
                  <c:v>0.28689999999999999</c:v>
                </c:pt>
                <c:pt idx="9">
                  <c:v>0.28689999999999999</c:v>
                </c:pt>
                <c:pt idx="10">
                  <c:v>0.36720000000000003</c:v>
                </c:pt>
                <c:pt idx="11">
                  <c:v>0.37869999999999998</c:v>
                </c:pt>
                <c:pt idx="12">
                  <c:v>0.48199999999999998</c:v>
                </c:pt>
                <c:pt idx="13">
                  <c:v>0.49340000000000001</c:v>
                </c:pt>
                <c:pt idx="14">
                  <c:v>0.60819999999999996</c:v>
                </c:pt>
                <c:pt idx="15">
                  <c:v>0.65410000000000001</c:v>
                </c:pt>
                <c:pt idx="16">
                  <c:v>0.80330000000000001</c:v>
                </c:pt>
                <c:pt idx="17">
                  <c:v>0.88360000000000005</c:v>
                </c:pt>
                <c:pt idx="18">
                  <c:v>1.0671999999999999</c:v>
                </c:pt>
                <c:pt idx="19">
                  <c:v>1.1934</c:v>
                </c:pt>
                <c:pt idx="20">
                  <c:v>1.4343999999999999</c:v>
                </c:pt>
                <c:pt idx="21">
                  <c:v>1.6180000000000001</c:v>
                </c:pt>
                <c:pt idx="22">
                  <c:v>1.9278</c:v>
                </c:pt>
                <c:pt idx="23">
                  <c:v>2.1802000000000001</c:v>
                </c:pt>
                <c:pt idx="24">
                  <c:v>2.6162000000000001</c:v>
                </c:pt>
                <c:pt idx="25">
                  <c:v>2.972</c:v>
                </c:pt>
                <c:pt idx="26">
                  <c:v>3.5571999999999999</c:v>
                </c:pt>
                <c:pt idx="27">
                  <c:v>3.8555000000000001</c:v>
                </c:pt>
                <c:pt idx="28">
                  <c:v>4.2570999999999994</c:v>
                </c:pt>
                <c:pt idx="29">
                  <c:v>4.4981</c:v>
                </c:pt>
                <c:pt idx="30">
                  <c:v>4.7964000000000002</c:v>
                </c:pt>
                <c:pt idx="31">
                  <c:v>4.9570999999999996</c:v>
                </c:pt>
                <c:pt idx="32">
                  <c:v>5.1750999999999996</c:v>
                </c:pt>
                <c:pt idx="33">
                  <c:v>5.2784000000000004</c:v>
                </c:pt>
                <c:pt idx="34">
                  <c:v>5.4390000000000001</c:v>
                </c:pt>
                <c:pt idx="35">
                  <c:v>5.4733999999999998</c:v>
                </c:pt>
                <c:pt idx="36">
                  <c:v>5.5881999999999996</c:v>
                </c:pt>
                <c:pt idx="37">
                  <c:v>5.5881999999999996</c:v>
                </c:pt>
                <c:pt idx="38">
                  <c:v>5.6684999999999972</c:v>
                </c:pt>
                <c:pt idx="39">
                  <c:v>5.6340999999999974</c:v>
                </c:pt>
                <c:pt idx="40">
                  <c:v>5.6684999999999972</c:v>
                </c:pt>
                <c:pt idx="41">
                  <c:v>5.6454999999999966</c:v>
                </c:pt>
                <c:pt idx="42">
                  <c:v>5.6569999999999974</c:v>
                </c:pt>
                <c:pt idx="43">
                  <c:v>5.6110999999999986</c:v>
                </c:pt>
                <c:pt idx="44">
                  <c:v>5.6225999999999967</c:v>
                </c:pt>
                <c:pt idx="45">
                  <c:v>5.5651999999999999</c:v>
                </c:pt>
                <c:pt idx="46">
                  <c:v>5.5651999999999999</c:v>
                </c:pt>
                <c:pt idx="47">
                  <c:v>5.4964000000000004</c:v>
                </c:pt>
                <c:pt idx="48">
                  <c:v>5.5077999999999996</c:v>
                </c:pt>
                <c:pt idx="49">
                  <c:v>5.4390000000000001</c:v>
                </c:pt>
                <c:pt idx="50">
                  <c:v>5.4390000000000001</c:v>
                </c:pt>
                <c:pt idx="51">
                  <c:v>5.3815999999999997</c:v>
                </c:pt>
                <c:pt idx="52">
                  <c:v>5.3815999999999997</c:v>
                </c:pt>
                <c:pt idx="53">
                  <c:v>5.3127999999999966</c:v>
                </c:pt>
                <c:pt idx="54">
                  <c:v>5.3127999999999966</c:v>
                </c:pt>
                <c:pt idx="55">
                  <c:v>5.2324999999999999</c:v>
                </c:pt>
                <c:pt idx="56">
                  <c:v>5.2210000000000001</c:v>
                </c:pt>
                <c:pt idx="57">
                  <c:v>5.1635999999999997</c:v>
                </c:pt>
                <c:pt idx="58">
                  <c:v>5.1520999999999972</c:v>
                </c:pt>
                <c:pt idx="59">
                  <c:v>5.0833000000000004</c:v>
                </c:pt>
                <c:pt idx="60">
                  <c:v>5.0717999999999996</c:v>
                </c:pt>
                <c:pt idx="61">
                  <c:v>5.0143999999999984</c:v>
                </c:pt>
                <c:pt idx="62">
                  <c:v>5.0030000000000001</c:v>
                </c:pt>
                <c:pt idx="63">
                  <c:v>4.9225999999999974</c:v>
                </c:pt>
                <c:pt idx="64">
                  <c:v>4.9340999999999999</c:v>
                </c:pt>
                <c:pt idx="65">
                  <c:v>4.8537999999999997</c:v>
                </c:pt>
                <c:pt idx="66">
                  <c:v>4.8537999999999997</c:v>
                </c:pt>
                <c:pt idx="67">
                  <c:v>4.7848999999999986</c:v>
                </c:pt>
                <c:pt idx="68">
                  <c:v>4.7735000000000003</c:v>
                </c:pt>
                <c:pt idx="69">
                  <c:v>4.6930999999999967</c:v>
                </c:pt>
                <c:pt idx="70">
                  <c:v>4.6930999999999967</c:v>
                </c:pt>
                <c:pt idx="71">
                  <c:v>4.6242999999999972</c:v>
                </c:pt>
                <c:pt idx="72">
                  <c:v>4.6127999999999973</c:v>
                </c:pt>
                <c:pt idx="73">
                  <c:v>4.5324999999999998</c:v>
                </c:pt>
                <c:pt idx="74">
                  <c:v>4.5209999999999999</c:v>
                </c:pt>
                <c:pt idx="75">
                  <c:v>4.4406999999999996</c:v>
                </c:pt>
                <c:pt idx="76">
                  <c:v>4.4291999999999998</c:v>
                </c:pt>
                <c:pt idx="77">
                  <c:v>4.3373999999999997</c:v>
                </c:pt>
                <c:pt idx="78">
                  <c:v>4.3144999999999971</c:v>
                </c:pt>
                <c:pt idx="79">
                  <c:v>4.2915000000000001</c:v>
                </c:pt>
                <c:pt idx="80">
                  <c:v>4.3373999999999997</c:v>
                </c:pt>
                <c:pt idx="81">
                  <c:v>4.3373999999999997</c:v>
                </c:pt>
                <c:pt idx="82">
                  <c:v>4.3947999999999974</c:v>
                </c:pt>
                <c:pt idx="83">
                  <c:v>4.3833000000000002</c:v>
                </c:pt>
                <c:pt idx="84">
                  <c:v>4.4521999999999986</c:v>
                </c:pt>
                <c:pt idx="85">
                  <c:v>4.4406999999999996</c:v>
                </c:pt>
                <c:pt idx="86">
                  <c:v>4.5095999999999998</c:v>
                </c:pt>
                <c:pt idx="87">
                  <c:v>4.5095999999999998</c:v>
                </c:pt>
                <c:pt idx="88">
                  <c:v>4.5784000000000002</c:v>
                </c:pt>
                <c:pt idx="89">
                  <c:v>4.5669000000000004</c:v>
                </c:pt>
                <c:pt idx="90">
                  <c:v>4.6357999999999997</c:v>
                </c:pt>
                <c:pt idx="91">
                  <c:v>4.6357999999999997</c:v>
                </c:pt>
                <c:pt idx="92">
                  <c:v>4.7046000000000001</c:v>
                </c:pt>
                <c:pt idx="93">
                  <c:v>4.6930999999999967</c:v>
                </c:pt>
                <c:pt idx="94">
                  <c:v>4.7735000000000003</c:v>
                </c:pt>
                <c:pt idx="95">
                  <c:v>4.7735000000000003</c:v>
                </c:pt>
                <c:pt idx="96">
                  <c:v>4.8422999999999998</c:v>
                </c:pt>
                <c:pt idx="97">
                  <c:v>4.8422999999999998</c:v>
                </c:pt>
                <c:pt idx="98">
                  <c:v>4.8997000000000002</c:v>
                </c:pt>
                <c:pt idx="99">
                  <c:v>4.9112</c:v>
                </c:pt>
                <c:pt idx="100">
                  <c:v>4.9800000000000004</c:v>
                </c:pt>
                <c:pt idx="101">
                  <c:v>4.9684999999999997</c:v>
                </c:pt>
                <c:pt idx="102">
                  <c:v>5.0488999999999997</c:v>
                </c:pt>
                <c:pt idx="103">
                  <c:v>5.0373999999999999</c:v>
                </c:pt>
                <c:pt idx="104">
                  <c:v>5.1176999999999966</c:v>
                </c:pt>
              </c:numCache>
            </c:numRef>
          </c:yVal>
          <c:smooth val="0"/>
        </c:ser>
        <c:ser>
          <c:idx val="4"/>
          <c:order val="4"/>
          <c:tx>
            <c:v>600 kV/cm</c:v>
          </c:tx>
          <c:marker>
            <c:symbol val="none"/>
          </c:marker>
          <c:xVal>
            <c:numRef>
              <c:f>'5CB 1HZ 600 kV.cm'!$D$52:$D$176</c:f>
              <c:numCache>
                <c:formatCode>General</c:formatCode>
                <c:ptCount val="125"/>
                <c:pt idx="0">
                  <c:v>58.593800000000002</c:v>
                </c:pt>
                <c:pt idx="1">
                  <c:v>58.593800000000002</c:v>
                </c:pt>
                <c:pt idx="2">
                  <c:v>78.124999999999986</c:v>
                </c:pt>
                <c:pt idx="3">
                  <c:v>97.656299999999973</c:v>
                </c:pt>
                <c:pt idx="4">
                  <c:v>136.71879999999999</c:v>
                </c:pt>
                <c:pt idx="5">
                  <c:v>136.71879999999999</c:v>
                </c:pt>
                <c:pt idx="6">
                  <c:v>156.25</c:v>
                </c:pt>
                <c:pt idx="7">
                  <c:v>156.25</c:v>
                </c:pt>
                <c:pt idx="8">
                  <c:v>214.84379999999999</c:v>
                </c:pt>
                <c:pt idx="9">
                  <c:v>214.84379999999999</c:v>
                </c:pt>
                <c:pt idx="10">
                  <c:v>253.90629999999999</c:v>
                </c:pt>
                <c:pt idx="11">
                  <c:v>234.375</c:v>
                </c:pt>
                <c:pt idx="12">
                  <c:v>292.96879999999999</c:v>
                </c:pt>
                <c:pt idx="13">
                  <c:v>292.96879999999999</c:v>
                </c:pt>
                <c:pt idx="14">
                  <c:v>332.0312999999997</c:v>
                </c:pt>
                <c:pt idx="15">
                  <c:v>332.0312999999997</c:v>
                </c:pt>
                <c:pt idx="16">
                  <c:v>371.09379999999999</c:v>
                </c:pt>
                <c:pt idx="17">
                  <c:v>351.5625</c:v>
                </c:pt>
                <c:pt idx="18">
                  <c:v>390.625</c:v>
                </c:pt>
                <c:pt idx="19">
                  <c:v>410.15629999999999</c:v>
                </c:pt>
                <c:pt idx="20">
                  <c:v>429.6875</c:v>
                </c:pt>
                <c:pt idx="21">
                  <c:v>429.6875</c:v>
                </c:pt>
                <c:pt idx="22">
                  <c:v>488.2812999999997</c:v>
                </c:pt>
                <c:pt idx="23">
                  <c:v>468.75</c:v>
                </c:pt>
                <c:pt idx="24">
                  <c:v>507.8125</c:v>
                </c:pt>
                <c:pt idx="25">
                  <c:v>527.34379999999999</c:v>
                </c:pt>
                <c:pt idx="26">
                  <c:v>546.875</c:v>
                </c:pt>
                <c:pt idx="27">
                  <c:v>566.40629999999999</c:v>
                </c:pt>
                <c:pt idx="28">
                  <c:v>585.93749999999966</c:v>
                </c:pt>
                <c:pt idx="29">
                  <c:v>605.46879999999999</c:v>
                </c:pt>
                <c:pt idx="30">
                  <c:v>625</c:v>
                </c:pt>
                <c:pt idx="31">
                  <c:v>644.53129999999999</c:v>
                </c:pt>
                <c:pt idx="32">
                  <c:v>625</c:v>
                </c:pt>
                <c:pt idx="33">
                  <c:v>585.93749999999966</c:v>
                </c:pt>
                <c:pt idx="34">
                  <c:v>585.93749999999966</c:v>
                </c:pt>
                <c:pt idx="35">
                  <c:v>566.40629999999999</c:v>
                </c:pt>
                <c:pt idx="36">
                  <c:v>546.875</c:v>
                </c:pt>
                <c:pt idx="37">
                  <c:v>507.8125</c:v>
                </c:pt>
                <c:pt idx="38">
                  <c:v>507.8125</c:v>
                </c:pt>
                <c:pt idx="39">
                  <c:v>488.2812999999997</c:v>
                </c:pt>
                <c:pt idx="40">
                  <c:v>468.75</c:v>
                </c:pt>
                <c:pt idx="41">
                  <c:v>449.21879999999999</c:v>
                </c:pt>
                <c:pt idx="42">
                  <c:v>449.21879999999999</c:v>
                </c:pt>
                <c:pt idx="43">
                  <c:v>410.15629999999999</c:v>
                </c:pt>
                <c:pt idx="44">
                  <c:v>390.625</c:v>
                </c:pt>
                <c:pt idx="45">
                  <c:v>371.09379999999999</c:v>
                </c:pt>
                <c:pt idx="46">
                  <c:v>371.09379999999999</c:v>
                </c:pt>
                <c:pt idx="47">
                  <c:v>332.0312999999997</c:v>
                </c:pt>
                <c:pt idx="48">
                  <c:v>332.0312999999997</c:v>
                </c:pt>
                <c:pt idx="49">
                  <c:v>292.96879999999999</c:v>
                </c:pt>
                <c:pt idx="50">
                  <c:v>292.96879999999999</c:v>
                </c:pt>
                <c:pt idx="51">
                  <c:v>253.90629999999999</c:v>
                </c:pt>
                <c:pt idx="52">
                  <c:v>253.90629999999999</c:v>
                </c:pt>
                <c:pt idx="53">
                  <c:v>214.84379999999999</c:v>
                </c:pt>
                <c:pt idx="54">
                  <c:v>214.84379999999999</c:v>
                </c:pt>
                <c:pt idx="55">
                  <c:v>156.25</c:v>
                </c:pt>
                <c:pt idx="56">
                  <c:v>175.78129999999999</c:v>
                </c:pt>
                <c:pt idx="57">
                  <c:v>136.71879999999999</c:v>
                </c:pt>
                <c:pt idx="58">
                  <c:v>117.1875</c:v>
                </c:pt>
                <c:pt idx="59">
                  <c:v>97.656299999999973</c:v>
                </c:pt>
                <c:pt idx="60">
                  <c:v>78.124999999999986</c:v>
                </c:pt>
                <c:pt idx="61">
                  <c:v>58.593800000000002</c:v>
                </c:pt>
                <c:pt idx="62">
                  <c:v>58.593800000000002</c:v>
                </c:pt>
                <c:pt idx="63">
                  <c:v>19.531300000000002</c:v>
                </c:pt>
                <c:pt idx="64">
                  <c:v>19.531300000000002</c:v>
                </c:pt>
                <c:pt idx="65">
                  <c:v>-19.531300000000002</c:v>
                </c:pt>
                <c:pt idx="66">
                  <c:v>-19.531300000000002</c:v>
                </c:pt>
                <c:pt idx="67">
                  <c:v>-78.124999999999986</c:v>
                </c:pt>
                <c:pt idx="68">
                  <c:v>-58.593800000000002</c:v>
                </c:pt>
                <c:pt idx="69">
                  <c:v>-97.656299999999973</c:v>
                </c:pt>
                <c:pt idx="70">
                  <c:v>-97.656299999999973</c:v>
                </c:pt>
                <c:pt idx="71">
                  <c:v>-156.25</c:v>
                </c:pt>
                <c:pt idx="72">
                  <c:v>-136.71879999999999</c:v>
                </c:pt>
                <c:pt idx="73">
                  <c:v>-175.78129999999999</c:v>
                </c:pt>
                <c:pt idx="74">
                  <c:v>-175.78129999999999</c:v>
                </c:pt>
                <c:pt idx="75">
                  <c:v>-214.84379999999999</c:v>
                </c:pt>
                <c:pt idx="76">
                  <c:v>-214.84379999999999</c:v>
                </c:pt>
                <c:pt idx="77">
                  <c:v>-273.43749999999972</c:v>
                </c:pt>
                <c:pt idx="78">
                  <c:v>-253.90629999999999</c:v>
                </c:pt>
                <c:pt idx="79">
                  <c:v>-312.5</c:v>
                </c:pt>
                <c:pt idx="80">
                  <c:v>-292.96879999999999</c:v>
                </c:pt>
                <c:pt idx="81">
                  <c:v>-332.0312999999997</c:v>
                </c:pt>
                <c:pt idx="82">
                  <c:v>-332.0312999999997</c:v>
                </c:pt>
                <c:pt idx="83">
                  <c:v>-371.09379999999999</c:v>
                </c:pt>
                <c:pt idx="84">
                  <c:v>-371.09379999999999</c:v>
                </c:pt>
                <c:pt idx="85">
                  <c:v>-410.15629999999999</c:v>
                </c:pt>
                <c:pt idx="86">
                  <c:v>-429.6875</c:v>
                </c:pt>
                <c:pt idx="87">
                  <c:v>-449.21879999999999</c:v>
                </c:pt>
                <c:pt idx="88">
                  <c:v>-468.75</c:v>
                </c:pt>
                <c:pt idx="89">
                  <c:v>-488.2812999999997</c:v>
                </c:pt>
                <c:pt idx="90">
                  <c:v>-488.2812999999997</c:v>
                </c:pt>
                <c:pt idx="91">
                  <c:v>-527.34379999999999</c:v>
                </c:pt>
                <c:pt idx="92">
                  <c:v>-527.34379999999999</c:v>
                </c:pt>
                <c:pt idx="93">
                  <c:v>-566.40629999999999</c:v>
                </c:pt>
                <c:pt idx="94">
                  <c:v>-527.34379999999999</c:v>
                </c:pt>
                <c:pt idx="95">
                  <c:v>-527.34379999999999</c:v>
                </c:pt>
                <c:pt idx="96">
                  <c:v>-488.2812999999997</c:v>
                </c:pt>
                <c:pt idx="97">
                  <c:v>-488.2812999999997</c:v>
                </c:pt>
                <c:pt idx="98">
                  <c:v>-449.21879999999999</c:v>
                </c:pt>
                <c:pt idx="99">
                  <c:v>-449.21879999999999</c:v>
                </c:pt>
                <c:pt idx="100">
                  <c:v>-410.15629999999999</c:v>
                </c:pt>
                <c:pt idx="101">
                  <c:v>-410.15629999999999</c:v>
                </c:pt>
                <c:pt idx="102">
                  <c:v>-371.09379999999999</c:v>
                </c:pt>
                <c:pt idx="103">
                  <c:v>-371.09379999999999</c:v>
                </c:pt>
                <c:pt idx="104">
                  <c:v>-332.0312999999997</c:v>
                </c:pt>
                <c:pt idx="105">
                  <c:v>-332.0312999999997</c:v>
                </c:pt>
                <c:pt idx="106">
                  <c:v>-312.5</c:v>
                </c:pt>
                <c:pt idx="107">
                  <c:v>-292.96879999999999</c:v>
                </c:pt>
                <c:pt idx="108">
                  <c:v>-253.90629999999999</c:v>
                </c:pt>
                <c:pt idx="109">
                  <c:v>-253.90629999999999</c:v>
                </c:pt>
                <c:pt idx="110">
                  <c:v>-214.84379999999999</c:v>
                </c:pt>
                <c:pt idx="111">
                  <c:v>-214.84379999999999</c:v>
                </c:pt>
                <c:pt idx="112">
                  <c:v>-175.78129999999999</c:v>
                </c:pt>
                <c:pt idx="113">
                  <c:v>-175.78129999999999</c:v>
                </c:pt>
                <c:pt idx="114">
                  <c:v>-136.71879999999999</c:v>
                </c:pt>
                <c:pt idx="115">
                  <c:v>-136.71879999999999</c:v>
                </c:pt>
                <c:pt idx="116">
                  <c:v>-97.656299999999973</c:v>
                </c:pt>
                <c:pt idx="117">
                  <c:v>-97.656299999999973</c:v>
                </c:pt>
                <c:pt idx="118">
                  <c:v>-58.593800000000002</c:v>
                </c:pt>
                <c:pt idx="119">
                  <c:v>-58.593800000000002</c:v>
                </c:pt>
                <c:pt idx="120">
                  <c:v>-39.0625</c:v>
                </c:pt>
                <c:pt idx="121">
                  <c:v>-19.531300000000002</c:v>
                </c:pt>
                <c:pt idx="122">
                  <c:v>0</c:v>
                </c:pt>
                <c:pt idx="123">
                  <c:v>19.531300000000002</c:v>
                </c:pt>
                <c:pt idx="124">
                  <c:v>58.593800000000002</c:v>
                </c:pt>
              </c:numCache>
            </c:numRef>
          </c:xVal>
          <c:yVal>
            <c:numRef>
              <c:f>'5CB 1HZ 600 kV.cm'!$F$52:$F$176</c:f>
              <c:numCache>
                <c:formatCode>0.00E+00</c:formatCode>
                <c:ptCount val="125"/>
                <c:pt idx="0">
                  <c:v>7.1200000000000999E-2</c:v>
                </c:pt>
                <c:pt idx="1">
                  <c:v>7.1200000000000999E-2</c:v>
                </c:pt>
                <c:pt idx="2">
                  <c:v>0.1401</c:v>
                </c:pt>
                <c:pt idx="3">
                  <c:v>0.15160000000000001</c:v>
                </c:pt>
                <c:pt idx="4">
                  <c:v>0.2089</c:v>
                </c:pt>
                <c:pt idx="5">
                  <c:v>0.2089</c:v>
                </c:pt>
                <c:pt idx="6">
                  <c:v>0.27780000000000099</c:v>
                </c:pt>
                <c:pt idx="7">
                  <c:v>0.289300000000001</c:v>
                </c:pt>
                <c:pt idx="8">
                  <c:v>0.38109999999999999</c:v>
                </c:pt>
                <c:pt idx="9">
                  <c:v>0.41550000000000198</c:v>
                </c:pt>
                <c:pt idx="10">
                  <c:v>0.54170000000000096</c:v>
                </c:pt>
                <c:pt idx="11">
                  <c:v>0.58760000000000001</c:v>
                </c:pt>
                <c:pt idx="12">
                  <c:v>0.73680000000000001</c:v>
                </c:pt>
                <c:pt idx="13">
                  <c:v>0.81710000000000005</c:v>
                </c:pt>
                <c:pt idx="14">
                  <c:v>1.0122</c:v>
                </c:pt>
                <c:pt idx="15">
                  <c:v>1.149900000000001</c:v>
                </c:pt>
                <c:pt idx="16">
                  <c:v>1.3908</c:v>
                </c:pt>
                <c:pt idx="17">
                  <c:v>1.5744000000000009</c:v>
                </c:pt>
                <c:pt idx="18">
                  <c:v>1.8842000000000001</c:v>
                </c:pt>
                <c:pt idx="19">
                  <c:v>2.1252000000000009</c:v>
                </c:pt>
                <c:pt idx="20">
                  <c:v>2.526800000000001</c:v>
                </c:pt>
                <c:pt idx="21">
                  <c:v>2.8481000000000001</c:v>
                </c:pt>
                <c:pt idx="22">
                  <c:v>3.3415000000000008</c:v>
                </c:pt>
                <c:pt idx="23">
                  <c:v>3.7661000000000011</c:v>
                </c:pt>
                <c:pt idx="24">
                  <c:v>4.3972000000000007</c:v>
                </c:pt>
                <c:pt idx="25">
                  <c:v>4.9479000000000006</c:v>
                </c:pt>
                <c:pt idx="26">
                  <c:v>5.7511999999999999</c:v>
                </c:pt>
                <c:pt idx="27">
                  <c:v>6.5085000000000006</c:v>
                </c:pt>
                <c:pt idx="28">
                  <c:v>7.5297000000000001</c:v>
                </c:pt>
                <c:pt idx="29">
                  <c:v>8.5395000000000003</c:v>
                </c:pt>
                <c:pt idx="30">
                  <c:v>9.8819999999999997</c:v>
                </c:pt>
                <c:pt idx="31">
                  <c:v>11.236000000000001</c:v>
                </c:pt>
                <c:pt idx="32">
                  <c:v>12.624499999999999</c:v>
                </c:pt>
                <c:pt idx="33">
                  <c:v>13.726000000000001</c:v>
                </c:pt>
                <c:pt idx="34">
                  <c:v>14.8964</c:v>
                </c:pt>
                <c:pt idx="35">
                  <c:v>15.78</c:v>
                </c:pt>
                <c:pt idx="36">
                  <c:v>16.7438</c:v>
                </c:pt>
                <c:pt idx="37">
                  <c:v>17.432300000000001</c:v>
                </c:pt>
                <c:pt idx="38">
                  <c:v>18.189599999999999</c:v>
                </c:pt>
                <c:pt idx="39">
                  <c:v>18.717500000000001</c:v>
                </c:pt>
                <c:pt idx="40">
                  <c:v>19.2912</c:v>
                </c:pt>
                <c:pt idx="41">
                  <c:v>19.669899999999998</c:v>
                </c:pt>
                <c:pt idx="42">
                  <c:v>20.105899999999998</c:v>
                </c:pt>
                <c:pt idx="43">
                  <c:v>20.369800000000001</c:v>
                </c:pt>
                <c:pt idx="44">
                  <c:v>20.691099999999999</c:v>
                </c:pt>
                <c:pt idx="45">
                  <c:v>20.851800000000001</c:v>
                </c:pt>
                <c:pt idx="46">
                  <c:v>21.069800000000001</c:v>
                </c:pt>
                <c:pt idx="47">
                  <c:v>21.172999999999998</c:v>
                </c:pt>
                <c:pt idx="48">
                  <c:v>21.322199999999999</c:v>
                </c:pt>
                <c:pt idx="49">
                  <c:v>21.3566</c:v>
                </c:pt>
                <c:pt idx="50">
                  <c:v>21.459900000000001</c:v>
                </c:pt>
                <c:pt idx="51">
                  <c:v>21.459900000000001</c:v>
                </c:pt>
                <c:pt idx="52">
                  <c:v>21.5288</c:v>
                </c:pt>
                <c:pt idx="53">
                  <c:v>21.494299999999999</c:v>
                </c:pt>
                <c:pt idx="54">
                  <c:v>21.5288</c:v>
                </c:pt>
                <c:pt idx="55">
                  <c:v>21.494299999999999</c:v>
                </c:pt>
                <c:pt idx="56">
                  <c:v>21.505800000000001</c:v>
                </c:pt>
                <c:pt idx="57">
                  <c:v>21.459900000000001</c:v>
                </c:pt>
                <c:pt idx="58">
                  <c:v>21.459900000000001</c:v>
                </c:pt>
                <c:pt idx="59">
                  <c:v>21.414000000000001</c:v>
                </c:pt>
                <c:pt idx="60">
                  <c:v>21.414000000000001</c:v>
                </c:pt>
                <c:pt idx="61">
                  <c:v>21.345199999999998</c:v>
                </c:pt>
                <c:pt idx="62">
                  <c:v>21.3566</c:v>
                </c:pt>
                <c:pt idx="63">
                  <c:v>21.287800000000001</c:v>
                </c:pt>
                <c:pt idx="64">
                  <c:v>21.299299999999999</c:v>
                </c:pt>
                <c:pt idx="65">
                  <c:v>21.218900000000001</c:v>
                </c:pt>
                <c:pt idx="66">
                  <c:v>21.230399999999999</c:v>
                </c:pt>
                <c:pt idx="67">
                  <c:v>21.1616</c:v>
                </c:pt>
                <c:pt idx="68">
                  <c:v>21.172999999999998</c:v>
                </c:pt>
                <c:pt idx="69">
                  <c:v>21.104199999999999</c:v>
                </c:pt>
                <c:pt idx="70">
                  <c:v>21.104199999999999</c:v>
                </c:pt>
                <c:pt idx="71">
                  <c:v>21.035399999999999</c:v>
                </c:pt>
                <c:pt idx="72">
                  <c:v>21.046800000000001</c:v>
                </c:pt>
                <c:pt idx="73">
                  <c:v>20.978000000000002</c:v>
                </c:pt>
                <c:pt idx="74">
                  <c:v>20.9895</c:v>
                </c:pt>
                <c:pt idx="75">
                  <c:v>20.9206</c:v>
                </c:pt>
                <c:pt idx="76">
                  <c:v>20.909099999999999</c:v>
                </c:pt>
                <c:pt idx="77">
                  <c:v>20.840299999999999</c:v>
                </c:pt>
                <c:pt idx="78">
                  <c:v>20.851800000000001</c:v>
                </c:pt>
                <c:pt idx="79">
                  <c:v>20.7714</c:v>
                </c:pt>
                <c:pt idx="80">
                  <c:v>20.7714</c:v>
                </c:pt>
                <c:pt idx="81">
                  <c:v>20.691099999999999</c:v>
                </c:pt>
                <c:pt idx="82">
                  <c:v>20.691099999999999</c:v>
                </c:pt>
                <c:pt idx="83">
                  <c:v>20.610800000000001</c:v>
                </c:pt>
                <c:pt idx="84">
                  <c:v>20.587800000000001</c:v>
                </c:pt>
                <c:pt idx="85">
                  <c:v>20.495999999999999</c:v>
                </c:pt>
                <c:pt idx="86">
                  <c:v>20.4846</c:v>
                </c:pt>
                <c:pt idx="87">
                  <c:v>20.3813</c:v>
                </c:pt>
                <c:pt idx="88">
                  <c:v>20.3354</c:v>
                </c:pt>
                <c:pt idx="89">
                  <c:v>20.209199999999999</c:v>
                </c:pt>
                <c:pt idx="90">
                  <c:v>20.1633</c:v>
                </c:pt>
                <c:pt idx="91">
                  <c:v>20.014099999999999</c:v>
                </c:pt>
                <c:pt idx="92">
                  <c:v>19.9223</c:v>
                </c:pt>
                <c:pt idx="93">
                  <c:v>19.715800000000002</c:v>
                </c:pt>
                <c:pt idx="94">
                  <c:v>19.6813</c:v>
                </c:pt>
                <c:pt idx="95">
                  <c:v>19.578099999999999</c:v>
                </c:pt>
                <c:pt idx="96">
                  <c:v>19.555099999999999</c:v>
                </c:pt>
                <c:pt idx="97">
                  <c:v>19.4863</c:v>
                </c:pt>
                <c:pt idx="98">
                  <c:v>19.497800000000002</c:v>
                </c:pt>
                <c:pt idx="99">
                  <c:v>19.451899999999998</c:v>
                </c:pt>
                <c:pt idx="100">
                  <c:v>19.474799999999998</c:v>
                </c:pt>
                <c:pt idx="101">
                  <c:v>19.451899999999998</c:v>
                </c:pt>
                <c:pt idx="102">
                  <c:v>19.497800000000002</c:v>
                </c:pt>
                <c:pt idx="103">
                  <c:v>19.474799999999998</c:v>
                </c:pt>
                <c:pt idx="104">
                  <c:v>19.5322</c:v>
                </c:pt>
                <c:pt idx="105">
                  <c:v>19.520700000000001</c:v>
                </c:pt>
                <c:pt idx="106">
                  <c:v>19.589600000000001</c:v>
                </c:pt>
                <c:pt idx="107">
                  <c:v>19.589600000000001</c:v>
                </c:pt>
                <c:pt idx="108">
                  <c:v>19.6584</c:v>
                </c:pt>
                <c:pt idx="109">
                  <c:v>19.646899999999999</c:v>
                </c:pt>
                <c:pt idx="110">
                  <c:v>19.7272</c:v>
                </c:pt>
                <c:pt idx="111">
                  <c:v>19.7272</c:v>
                </c:pt>
                <c:pt idx="112">
                  <c:v>19.807600000000001</c:v>
                </c:pt>
                <c:pt idx="113">
                  <c:v>19.818999999999999</c:v>
                </c:pt>
                <c:pt idx="114">
                  <c:v>19.887899999999998</c:v>
                </c:pt>
                <c:pt idx="115">
                  <c:v>19.887899999999998</c:v>
                </c:pt>
                <c:pt idx="116">
                  <c:v>19.956700000000001</c:v>
                </c:pt>
                <c:pt idx="117">
                  <c:v>19.956700000000001</c:v>
                </c:pt>
                <c:pt idx="118">
                  <c:v>20.025600000000001</c:v>
                </c:pt>
                <c:pt idx="119">
                  <c:v>20.037099999999999</c:v>
                </c:pt>
                <c:pt idx="120">
                  <c:v>20.1174</c:v>
                </c:pt>
                <c:pt idx="121">
                  <c:v>20.128900000000002</c:v>
                </c:pt>
                <c:pt idx="122">
                  <c:v>20.197700000000001</c:v>
                </c:pt>
                <c:pt idx="123">
                  <c:v>20.209199999999999</c:v>
                </c:pt>
                <c:pt idx="124">
                  <c:v>20.300999999999998</c:v>
                </c:pt>
              </c:numCache>
            </c:numRef>
          </c:yVal>
          <c:smooth val="0"/>
        </c:ser>
        <c:ser>
          <c:idx val="5"/>
          <c:order val="5"/>
          <c:spPr>
            <a:ln w="19050">
              <a:solidFill>
                <a:schemeClr val="bg1">
                  <a:lumMod val="50000"/>
                  <a:alpha val="50000"/>
                </a:schemeClr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</c:v>
              </c:pt>
            </c:numLit>
          </c:xVal>
          <c:yVal>
            <c:numLit>
              <c:formatCode>General</c:formatCode>
              <c:ptCount val="2"/>
              <c:pt idx="0">
                <c:v>-2.5</c:v>
              </c:pt>
              <c:pt idx="1">
                <c:v>22.5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543816"/>
        <c:axId val="169549304"/>
      </c:scatterChart>
      <c:valAx>
        <c:axId val="169543816"/>
        <c:scaling>
          <c:orientation val="minMax"/>
          <c:max val="800"/>
          <c:min val="-6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Electric Field (kV/cm)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chemeClr val="tx1">
                <a:lumMod val="50000"/>
                <a:lumOff val="50000"/>
                <a:alpha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69549304"/>
        <c:crosses val="autoZero"/>
        <c:crossBetween val="midCat"/>
        <c:majorUnit val="200"/>
      </c:valAx>
      <c:valAx>
        <c:axId val="169549304"/>
        <c:scaling>
          <c:orientation val="minMax"/>
          <c:max val="22.5"/>
          <c:min val="-2.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  <a:latin typeface="Calibri"/>
                    <a:cs typeface="Calibri"/>
                  </a:rPr>
                  <a:t>Polarization (</a:t>
                </a:r>
                <a:r>
                  <a:rPr lang="en-US" sz="1400" b="1" i="0" baseline="0" dirty="0" err="1" smtClean="0">
                    <a:effectLst/>
                    <a:latin typeface="Calibri"/>
                    <a:cs typeface="Calibri"/>
                  </a:rPr>
                  <a:t>μC</a:t>
                </a:r>
                <a:r>
                  <a:rPr lang="en-US" sz="1400" b="1" i="0" baseline="0" dirty="0" smtClean="0">
                    <a:effectLst/>
                    <a:latin typeface="Calibri"/>
                    <a:cs typeface="Calibri"/>
                  </a:rPr>
                  <a:t>/cm</a:t>
                </a:r>
                <a:r>
                  <a:rPr lang="en-US" sz="1400" b="1" i="0" baseline="30000" dirty="0" smtClean="0">
                    <a:effectLst/>
                    <a:latin typeface="Calibri"/>
                    <a:cs typeface="Calibri"/>
                  </a:rPr>
                  <a:t>2</a:t>
                </a:r>
                <a:r>
                  <a:rPr lang="en-US" sz="1400" b="1" i="0" baseline="0" dirty="0" smtClean="0">
                    <a:effectLst/>
                    <a:latin typeface="Calibri"/>
                    <a:cs typeface="Calibri"/>
                  </a:rPr>
                  <a:t>)</a:t>
                </a:r>
                <a:endParaRPr lang="en-US" sz="1400" dirty="0">
                  <a:effectLst/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1.7734588250430793E-2"/>
              <c:y val="0.3349987444109432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69543816"/>
        <c:crossesAt val="-600"/>
        <c:crossBetween val="midCat"/>
        <c:majorUnit val="2.5"/>
      </c:valAx>
      <c:spPr>
        <a:noFill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6.958391681630377E-2"/>
          <c:y val="0.8812038058531918"/>
          <c:w val="0.88051896414115671"/>
          <c:h val="0.1161206228505862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4B7B7-971A-4735-9064-AF2FDBF66134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48D4-8918-4430-85A4-6237EDB1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0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02T20:13:26.0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5 249 0,'0'0'129'0,"-35"-9"-1"16,35 9-3-16,-15 36-95 15,15-36-23-15,-27 38-24 16,27-8-55-16,0-30-51 16,-15 27-4-16,15-27 0 15,0 0-1-15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02T20:13:26.6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1090 207 0,'33'23'118'0,"-4"7"-1"16,-2 0-7-16,3 11-77 0,-18-11-16 16,6 0-8-16,-18-30-6 15,17 29-4-15,-17-29 0 16,0 0 0-1,21-35 0-15,-9 2-1 0,3-6 1 16,6-2 0-16,-1-4 1 16,7 4 0-16,0 5 1 15,0 4-2-15,-27 32 2 16,38-45 0-16,-38 45 0 16,0 0 1-16,0 0-2 15,0 0 4-15,0 0-4 16,12 36 1-16,-15-10 0 0,3 4-1 15,0-3-1-15,3-1 1 16,-3-26 1 0,0 0-3-16,0 0 4 15,0 0-1-15,0 0-1 0,9-47 0 16,-15 14 1-16,0-2-1 16,0 5 1-16,6 30-1 15,-6-45 0-15,6 45 2 16,0 0-1-16,0 0 2 15,36 18-1-15,-15 12 1 16,-1 12-2-16,7 11 3 16,0 18-2-16,-4 18 0 15,-2 18 0-15,-6 18-1 0,-9 8 0 16,-9 4 1-16,-12-12-2 16,-9-16 2-1,-8-32 2-15,-1-32 4 16,1-48 2-16,14-36 2 0,6-53 1 15,18-26 0-15,3-40 1 16,20-14-1-16,7-27-4 16,23-14-3-16,-5-10-3 15,-4 9-13-15,-11 36-41 16,-30 3-81-16,-6 42-2 16,-27 35-6-16,-15 41-1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4-02T20:20:12.42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4E622E-135F-488F-8FBB-4E3B28333358}" emma:medium="tactile" emma:mode="ink">
          <msink:context xmlns:msink="http://schemas.microsoft.com/ink/2010/main" type="writingRegion" rotatedBoundingBox="1141,15004 1156,15004 1156,15019 1141,15019"/>
        </emma:interpretation>
      </emma:emma>
    </inkml:annotationXML>
    <inkml:traceGroup>
      <inkml:annotationXML>
        <emma:emma xmlns:emma="http://www.w3.org/2003/04/emma" version="1.0">
          <emma:interpretation id="{57738BF5-E395-4065-AB56-51833F515BCE}" emma:medium="tactile" emma:mode="ink">
            <msink:context xmlns:msink="http://schemas.microsoft.com/ink/2010/main" type="paragraph" rotatedBoundingBox="1141,15004 1156,15004 1156,15019 1141,15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8E287A-BDF0-462A-8792-055B3942C7A4}" emma:medium="tactile" emma:mode="ink">
              <msink:context xmlns:msink="http://schemas.microsoft.com/ink/2010/main" type="line" rotatedBoundingBox="1141,15004 1156,15004 1156,15019 1141,15019"/>
            </emma:interpretation>
          </emma:emma>
        </inkml:annotationXML>
        <inkml:traceGroup>
          <inkml:annotationXML>
            <emma:emma xmlns:emma="http://www.w3.org/2003/04/emma" version="1.0">
              <emma:interpretation id="{87A712BF-EAD4-42E9-A7CC-99831D67EB89}" emma:medium="tactile" emma:mode="ink">
                <msink:context xmlns:msink="http://schemas.microsoft.com/ink/2010/main" type="inkWord" rotatedBoundingBox="1141,15004 1156,15004 1156,15019 1141,15019"/>
              </emma:interpretation>
            </emma:emma>
          </inkml:annotationXML>
          <inkml:trace contextRef="#ctx0" brushRef="#br0">0 0 0,'0'0'0,"0"0"0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4-28T00:24:01.8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8453E1-1B5E-489F-8F68-2487CC947EB4}" emma:medium="tactile" emma:mode="ink">
          <msink:context xmlns:msink="http://schemas.microsoft.com/ink/2010/main" type="inkDrawing" rotatedBoundingBox="-11992,6831 -11977,6831 -11977,6846 -11992,6846" shapeName="Other"/>
        </emma:interpretation>
      </emma:emma>
    </inkml:annotationXML>
    <inkml:trace contextRef="#ctx0" brushRef="#br0">0 0 0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4-02T20:32:33.8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34DD87-DFC9-4F72-9777-F08AFFE96130}" emma:medium="tactile" emma:mode="ink">
          <msink:context xmlns:msink="http://schemas.microsoft.com/ink/2010/main" type="inkDrawing" rotatedBoundingBox="-9781,9807 -9766,9807 -9766,9822 -9781,9822" shapeName="Other"/>
        </emma:interpretation>
      </emma:emma>
    </inkml:annotationXML>
    <inkml:trace contextRef="#ctx0" brushRef="#br0">2211 2976 0,'0'0'0,"0"0"0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4-02T20:46:33.9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24B80C-FC3A-4F90-ACC2-59BB13F0140A}" emma:medium="tactile" emma:mode="ink">
          <msink:context xmlns:msink="http://schemas.microsoft.com/ink/2010/main" type="writingRegion" rotatedBoundingBox="-7518,5980 -7503,5980 -7503,5995 -7518,5995"/>
        </emma:interpretation>
      </emma:emma>
    </inkml:annotationXML>
    <inkml:traceGroup>
      <inkml:annotationXML>
        <emma:emma xmlns:emma="http://www.w3.org/2003/04/emma" version="1.0">
          <emma:interpretation id="{0822FA52-6ECD-4783-A6B0-00F5F92CE400}" emma:medium="tactile" emma:mode="ink">
            <msink:context xmlns:msink="http://schemas.microsoft.com/ink/2010/main" type="paragraph" rotatedBoundingBox="-7518,5980 -7503,5980 -7503,5995 -7518,5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F11300-527D-40D0-AB1A-5B952C74DB18}" emma:medium="tactile" emma:mode="ink">
              <msink:context xmlns:msink="http://schemas.microsoft.com/ink/2010/main" type="line" rotatedBoundingBox="-7518,5980 -7503,5980 -7503,5995 -7518,5995"/>
            </emma:interpretation>
          </emma:emma>
        </inkml:annotationXML>
        <inkml:traceGroup>
          <inkml:annotationXML>
            <emma:emma xmlns:emma="http://www.w3.org/2003/04/emma" version="1.0">
              <emma:interpretation id="{287679C6-441D-4C68-876D-B3DBC412E888}" emma:medium="tactile" emma:mode="ink">
                <msink:context xmlns:msink="http://schemas.microsoft.com/ink/2010/main" type="inkWord" rotatedBoundingBox="-7518,5980 -7503,5980 -7503,5995 -7518,5995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4B51-B5D9-4A9D-BB2B-FBAF0DB5D0EA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C1FD-C118-480F-9831-9EAD480D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ourselves, project, and advisors/client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a materials level this is how the pyroelectric effect works. The material goes through a phase transition and this is how a thermodynamic loop occurs. 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With more</a:t>
            </a:r>
            <a:r>
              <a:rPr lang="en-US" b="1" baseline="0" dirty="0" smtClean="0"/>
              <a:t> symmetry </a:t>
            </a:r>
            <a:r>
              <a:rPr lang="en-US" b="0" baseline="0" dirty="0" smtClean="0"/>
              <a:t>the polarization drops off; the curie temperature is when the material is in a completely symmetric form. This is where the largest energy generation occurs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6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By changing the temperature of the system we can trace out a loop in thermodynamic space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Arial" panose="020B0604020202020204" pitchFamily="34" charset="0"/>
              </a:rPr>
              <a:t>By cycling temperature and electric field, large loops can be traced in Polarization-Electric Field 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The moving</a:t>
            </a:r>
            <a:r>
              <a:rPr lang="en-US" baseline="0" dirty="0" smtClean="0"/>
              <a:t> of dipoles causes a change in entropy. When a change in entropy occurs energy harvesting can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8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</a:p>
          <a:p>
            <a:endParaRPr lang="en-US" dirty="0" smtClean="0"/>
          </a:p>
          <a:p>
            <a:r>
              <a:rPr lang="en-US" dirty="0" smtClean="0"/>
              <a:t>This where our </a:t>
            </a:r>
            <a:r>
              <a:rPr lang="en-US" b="1" dirty="0" smtClean="0"/>
              <a:t>design</a:t>
            </a:r>
            <a:r>
              <a:rPr lang="en-US" dirty="0" smtClean="0"/>
              <a:t> actually</a:t>
            </a:r>
            <a:r>
              <a:rPr lang="en-US" baseline="0" dirty="0" smtClean="0"/>
              <a:t> begins!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3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</a:p>
          <a:p>
            <a:endParaRPr lang="en-US" dirty="0" smtClean="0"/>
          </a:p>
          <a:p>
            <a:r>
              <a:rPr lang="en-US" dirty="0" smtClean="0"/>
              <a:t>***To get a larger entropy change we can use polymers, liquid crystals,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sheets which are larger molecules. With more atoms moving we get a larger entropy change.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should also be noted that all of these materials must exhibit a phase </a:t>
            </a:r>
            <a:r>
              <a:rPr lang="en-US" baseline="0" dirty="0" err="1" smtClean="0"/>
              <a:t>transiotion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Tommy</a:t>
            </a:r>
          </a:p>
          <a:p>
            <a:endParaRPr lang="en-US" dirty="0" smtClean="0"/>
          </a:p>
          <a:p>
            <a:r>
              <a:rPr lang="en-US" dirty="0" smtClean="0"/>
              <a:t>So going back to the picture we used earlier we can show</a:t>
            </a:r>
            <a:r>
              <a:rPr lang="en-US" baseline="0" dirty="0" smtClean="0"/>
              <a:t> how these novel materials act on an atomic scale.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heating polymer picture occurs at the bottom left hand corner, The cooling polymer picture occurs at the top right.</a:t>
            </a: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3C71EA-1073-4E86-866D-BA96C7DCECA4}" type="slidenum">
              <a:rPr lang="en-US" sz="1200">
                <a:latin typeface="Calibri" panose="020F0502020204030204" pitchFamily="34" charset="0"/>
              </a:rPr>
              <a:pPr eaLnBrk="1" hangingPunct="1"/>
              <a:t>16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1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Demonstrate the pyroelectric effect in liquid crystals and polymers</a:t>
            </a:r>
          </a:p>
          <a:p>
            <a:r>
              <a:rPr lang="en-US" dirty="0" smtClean="0"/>
              <a:t>Convert waste heat to electrical work</a:t>
            </a:r>
          </a:p>
          <a:p>
            <a:r>
              <a:rPr lang="en-US" dirty="0" smtClean="0"/>
              <a:t>Measure properties of specimens</a:t>
            </a:r>
          </a:p>
          <a:p>
            <a:r>
              <a:rPr lang="en-US" dirty="0" smtClean="0"/>
              <a:t>Design a switching and harvesting circuit</a:t>
            </a:r>
          </a:p>
          <a:p>
            <a:r>
              <a:rPr lang="en-US" dirty="0" smtClean="0"/>
              <a:t>Expose pyroelectric device to a thermal cycle</a:t>
            </a:r>
          </a:p>
          <a:p>
            <a:r>
              <a:rPr lang="en-US" dirty="0" smtClean="0"/>
              <a:t>Withstand</a:t>
            </a:r>
            <a:r>
              <a:rPr lang="en-US" baseline="0" dirty="0" smtClean="0"/>
              <a:t> 400V across the terminals, or be appropriately isolated for sensitive devices (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4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Well documented for future work (most previous work in this topic had very poorly documented circuits)</a:t>
            </a:r>
          </a:p>
          <a:p>
            <a:r>
              <a:rPr lang="en-US" dirty="0" smtClean="0"/>
              <a:t>Modular for varying pyroelectric materials (so</a:t>
            </a:r>
            <a:r>
              <a:rPr lang="en-US" baseline="0" dirty="0" smtClean="0"/>
              <a:t> different pyroelectric devices can be inserted into the circuit)</a:t>
            </a:r>
            <a:endParaRPr lang="en-US" dirty="0" smtClean="0"/>
          </a:p>
          <a:p>
            <a:r>
              <a:rPr lang="en-US" dirty="0" smtClean="0"/>
              <a:t>Scalable to significant current and power levels (industrial applications)</a:t>
            </a:r>
          </a:p>
          <a:p>
            <a:r>
              <a:rPr lang="en-US" dirty="0" smtClean="0"/>
              <a:t>Safety (high voltages,</a:t>
            </a:r>
            <a:r>
              <a:rPr lang="en-US" baseline="0" dirty="0" smtClean="0"/>
              <a:t> temperatures, chemicals)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John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Convert </a:t>
            </a:r>
            <a:r>
              <a:rPr lang="en-US" sz="1200" dirty="0" smtClean="0">
                <a:solidFill>
                  <a:srgbClr val="FF0000"/>
                </a:solidFill>
              </a:rPr>
              <a:t>waste thermal energy </a:t>
            </a:r>
            <a:r>
              <a:rPr lang="en-US" sz="1200" dirty="0" smtClean="0"/>
              <a:t>to electricity.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Design a system to utilize the pyroelectric effect in materials with </a:t>
            </a:r>
            <a:r>
              <a:rPr lang="en-US" sz="1200" dirty="0" smtClean="0">
                <a:solidFill>
                  <a:srgbClr val="FF0000"/>
                </a:solidFill>
              </a:rPr>
              <a:t>high entropy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4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9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Control</a:t>
            </a:r>
            <a:r>
              <a:rPr lang="en-US" baseline="0" dirty="0" smtClean="0"/>
              <a:t> frequency of thermal oscillations. Control system applies appropriate voltage and harvests at proper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the block diagram!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7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First we must fully understand</a:t>
            </a:r>
            <a:r>
              <a:rPr lang="en-US" baseline="0" dirty="0" smtClean="0"/>
              <a:t> how the material performs. This data will enable us to configure the harvesting circuit and timing.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Weight fractions were chosen to yield the desired thickness when spin coating, while not being too viscous to apply via pipettes.</a:t>
            </a:r>
          </a:p>
          <a:p>
            <a:r>
              <a:rPr lang="en-US" dirty="0" smtClean="0"/>
              <a:t>Solvent was chosen based off of what was utilized in literature.</a:t>
            </a:r>
          </a:p>
          <a:p>
            <a:r>
              <a:rPr lang="en-US" dirty="0" err="1" smtClean="0"/>
              <a:t>Solutionizing</a:t>
            </a:r>
            <a:r>
              <a:rPr lang="en-US" dirty="0" smtClean="0"/>
              <a:t> parameters were determined by values from literature, and the equipment available for use (minimum temperature of 120C on the chosen hotplate)</a:t>
            </a:r>
          </a:p>
          <a:p>
            <a:r>
              <a:rPr lang="en-US" dirty="0" smtClean="0"/>
              <a:t>Cleaning parameters were chosen based off of prior experience with thin film deposition.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FE0129-57FE-47C9-9E3E-0F67D6935301}" type="slidenum">
              <a:rPr 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DMF and NMP</a:t>
            </a:r>
          </a:p>
          <a:p>
            <a:r>
              <a:rPr lang="en-US" dirty="0" smtClean="0"/>
              <a:t>Air, dry</a:t>
            </a:r>
            <a:r>
              <a:rPr lang="en-US" baseline="0" dirty="0" smtClean="0"/>
              <a:t> nitrogen</a:t>
            </a:r>
          </a:p>
          <a:p>
            <a:r>
              <a:rPr lang="en-US" baseline="0" dirty="0" smtClean="0"/>
              <a:t>Silver paint, silver epoxy, thermally evaporated aluminum, carbon tape.</a:t>
            </a:r>
          </a:p>
          <a:p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FE0129-57FE-47C9-9E3E-0F67D6935301}" type="slidenum">
              <a:rPr 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09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28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Tommy</a:t>
            </a:r>
          </a:p>
          <a:p>
            <a:endParaRPr lang="en-US" dirty="0" smtClean="0"/>
          </a:p>
          <a:p>
            <a:r>
              <a:rPr lang="en-US" dirty="0" smtClean="0"/>
              <a:t>Commercial liquid crystal cells have several advantages</a:t>
            </a:r>
            <a:r>
              <a:rPr lang="en-US" dirty="0" smtClean="0"/>
              <a:t>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Cell design ensures a contact area of 100 mm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and a thickness of 5 microns. </a:t>
            </a:r>
          </a:p>
          <a:p>
            <a:r>
              <a:rPr lang="en-US" dirty="0" smtClean="0"/>
              <a:t>Cell thickness is uniform to within </a:t>
            </a:r>
            <a:r>
              <a:rPr lang="el-GR" dirty="0" smtClean="0"/>
              <a:t>±0.2 μ</a:t>
            </a:r>
            <a:r>
              <a:rPr lang="en-US" dirty="0" smtClean="0"/>
              <a:t>m. Area is similarly accurate</a:t>
            </a:r>
          </a:p>
          <a:p>
            <a:r>
              <a:rPr lang="en-US" dirty="0" smtClean="0"/>
              <a:t>Can be purchased in a specific alignment, in our case </a:t>
            </a:r>
            <a:r>
              <a:rPr lang="en-US" dirty="0" err="1" smtClean="0"/>
              <a:t>homeotropic</a:t>
            </a:r>
            <a:r>
              <a:rPr lang="en-US" dirty="0" smtClean="0"/>
              <a:t> (liquid crystals are aligned along the cell thickness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liquid</a:t>
            </a:r>
            <a:r>
              <a:rPr lang="en-US" baseline="0" dirty="0" smtClean="0"/>
              <a:t> crystal is ~1-2 nm in length. This means that they are about 1/5000 of the size of the cell</a:t>
            </a: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939EAB-B68C-494C-A687-84F14A371D61}" type="slidenum">
              <a:rPr 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80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</a:p>
          <a:p>
            <a:endParaRPr lang="en-US" dirty="0" smtClean="0"/>
          </a:p>
          <a:p>
            <a:r>
              <a:rPr lang="en-US" dirty="0" smtClean="0"/>
              <a:t>Leads</a:t>
            </a:r>
            <a:r>
              <a:rPr lang="en-US" baseline="0" dirty="0" smtClean="0"/>
              <a:t> are attached using copper wires and silver epoxy. This is what our cell looks like, and what we will pass around the room. </a:t>
            </a:r>
          </a:p>
          <a:p>
            <a:r>
              <a:rPr lang="en-US" baseline="0" dirty="0" smtClean="0"/>
              <a:t>The sample being passed around differs slightly in that there is carbon tape connecting the copper tape. This was done for mechanical reasons</a:t>
            </a:r>
            <a:endParaRPr lang="en-US" baseline="0" dirty="0" smtClean="0"/>
          </a:p>
          <a:p>
            <a:r>
              <a:rPr lang="en-US" baseline="0" dirty="0" smtClean="0"/>
              <a:t>If asked:</a:t>
            </a:r>
          </a:p>
          <a:p>
            <a:r>
              <a:rPr lang="en-US" baseline="0" dirty="0" smtClean="0"/>
              <a:t>Dirty appearance is from residual oil collecting dust.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</a:p>
          <a:p>
            <a:endParaRPr lang="en-US" dirty="0" smtClean="0"/>
          </a:p>
          <a:p>
            <a:r>
              <a:rPr lang="en-US" dirty="0" smtClean="0"/>
              <a:t>$10,000/k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they ask: (DO NOT STATE THIS) Thermoelectric devices have drawbacks. The main drawback is that electrical and thermal conductivity are extremely hard to decouple. They also require a high thermal gradient while pyroelectric materials can be used in a very tight temperature range.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5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</a:p>
          <a:p>
            <a:r>
              <a:rPr lang="en-US" dirty="0" smtClean="0"/>
              <a:t>Hygroscopic behavior</a:t>
            </a:r>
            <a:r>
              <a:rPr lang="en-US" baseline="0" dirty="0" smtClean="0"/>
              <a:t> did not significantly effect the breakdown temperature.</a:t>
            </a:r>
          </a:p>
          <a:p>
            <a:r>
              <a:rPr lang="en-US" baseline="0" dirty="0" smtClean="0"/>
              <a:t>The longer chain length caused a higher breakdown voltage, but breakdown was more rapid, and complete</a:t>
            </a:r>
          </a:p>
          <a:p>
            <a:r>
              <a:rPr lang="en-US" baseline="0" dirty="0" smtClean="0"/>
              <a:t>External contacts were not pursued as it would make calculation of capacitance far too complicated</a:t>
            </a:r>
          </a:p>
          <a:p>
            <a:r>
              <a:rPr lang="en-US" baseline="0" dirty="0" smtClean="0"/>
              <a:t>Increasing temperature did not reverse the effect. </a:t>
            </a:r>
          </a:p>
          <a:p>
            <a:r>
              <a:rPr lang="en-US" baseline="0" dirty="0" smtClean="0"/>
              <a:t>The final solution we decided on, was to run the material at a lower applied field than 400V. The material was run at 150V to 50V instead of the desired 100V-400V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0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4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Used </a:t>
            </a:r>
            <a:r>
              <a:rPr lang="en-US" b="1" dirty="0" smtClean="0"/>
              <a:t>to characterize pyroelectric material. </a:t>
            </a:r>
          </a:p>
          <a:p>
            <a:pPr marL="0" indent="0">
              <a:buNone/>
            </a:pPr>
            <a:r>
              <a:rPr lang="en-US" dirty="0" smtClean="0"/>
              <a:t>Resistor voltage</a:t>
            </a:r>
          </a:p>
          <a:p>
            <a:pPr lvl="1"/>
            <a:r>
              <a:rPr lang="en-US" dirty="0" smtClean="0"/>
              <a:t>Voltage on pyroelectric sample</a:t>
            </a:r>
          </a:p>
          <a:p>
            <a:pPr lvl="1"/>
            <a:r>
              <a:rPr lang="en-US" dirty="0" smtClean="0"/>
              <a:t>Step-down from high voltage</a:t>
            </a:r>
          </a:p>
          <a:p>
            <a:pPr lvl="2"/>
            <a:r>
              <a:rPr lang="en-US" dirty="0" smtClean="0"/>
              <a:t>Similar to power systems</a:t>
            </a:r>
          </a:p>
          <a:p>
            <a:pPr marL="0" indent="0">
              <a:buNone/>
            </a:pPr>
            <a:r>
              <a:rPr lang="en-US" dirty="0" smtClean="0"/>
              <a:t>Capacitor voltage</a:t>
            </a:r>
          </a:p>
          <a:p>
            <a:pPr lvl="1"/>
            <a:r>
              <a:rPr lang="en-US" dirty="0" smtClean="0"/>
              <a:t>Charge Displacement</a:t>
            </a:r>
          </a:p>
          <a:p>
            <a:pPr lvl="2"/>
            <a:r>
              <a:rPr lang="en-US" dirty="0" smtClean="0"/>
              <a:t>V=q/C</a:t>
            </a:r>
          </a:p>
          <a:p>
            <a:pPr lvl="1"/>
            <a:r>
              <a:rPr lang="en-US" dirty="0" smtClean="0"/>
              <a:t>Capacitors in parallel – displacement will be the same on both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8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Switch positions are shown for the various stages of the cycle.</a:t>
            </a:r>
          </a:p>
          <a:p>
            <a:r>
              <a:rPr lang="en-US" dirty="0" smtClean="0"/>
              <a:t>1-&gt;</a:t>
            </a:r>
            <a:r>
              <a:rPr lang="en-US" baseline="0" dirty="0" smtClean="0"/>
              <a:t>2 the voltage is being ramped up</a:t>
            </a:r>
          </a:p>
          <a:p>
            <a:r>
              <a:rPr lang="en-US" baseline="0" dirty="0" smtClean="0"/>
              <a:t>2-&gt;3 maintaining high voltage and heating up specimen</a:t>
            </a:r>
          </a:p>
          <a:p>
            <a:r>
              <a:rPr lang="en-US" baseline="0" dirty="0" smtClean="0"/>
              <a:t>3-&gt;4 disconnecting voltage source and connecting to load</a:t>
            </a:r>
          </a:p>
          <a:p>
            <a:r>
              <a:rPr lang="en-US" baseline="0" dirty="0" smtClean="0"/>
              <a:t>4-</a:t>
            </a:r>
            <a:r>
              <a:rPr lang="en-US" baseline="0" dirty="0" smtClean="0"/>
              <a:t>&gt;1 </a:t>
            </a:r>
            <a:r>
              <a:rPr lang="en-US" baseline="0" dirty="0" smtClean="0"/>
              <a:t>after harvesting the low voltage is applied and the material is </a:t>
            </a:r>
            <a:r>
              <a:rPr lang="en-US" baseline="0" dirty="0" smtClean="0"/>
              <a:t>brought back into its original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48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John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Ok,</a:t>
            </a:r>
            <a:r>
              <a:rPr lang="en-US" baseline="0" dirty="0" smtClean="0">
                <a:cs typeface="Arial" panose="020B0604020202020204" pitchFamily="34" charset="0"/>
              </a:rPr>
              <a:t> here I have pictured our harvesting and control circuit.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Pending characterization</a:t>
            </a:r>
            <a:r>
              <a:rPr lang="en-US" baseline="0" dirty="0" smtClean="0">
                <a:cs typeface="Arial" panose="020B0604020202020204" pitchFamily="34" charset="0"/>
              </a:rPr>
              <a:t> of pyroelectric elements using the Sawyer Tower circuit, we will set up a microcontroller to drive the PE device through the Olsen Cycle.</a:t>
            </a:r>
          </a:p>
          <a:p>
            <a:endParaRPr lang="en-US" baseline="0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1) Microcontroller monitors system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2) Turns on optoisolator when time to close the switch</a:t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- Motivation for optoisolators: Electrical isolation of microcontroller (LV) and MOSFET (HV) to prevent damage.</a:t>
            </a:r>
          </a:p>
          <a:p>
            <a:r>
              <a:rPr lang="en-US" dirty="0" smtClean="0">
                <a:cs typeface="Arial" panose="020B0604020202020204" pitchFamily="34" charset="0"/>
              </a:rPr>
              <a:t>3) Optoisolator connects high gate voltage to MOSFET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4) Measure voltage on</a:t>
            </a:r>
            <a:r>
              <a:rPr lang="en-US" baseline="0" dirty="0" smtClean="0">
                <a:cs typeface="Arial" panose="020B0604020202020204" pitchFamily="34" charset="0"/>
              </a:rPr>
              <a:t> the harvesting load to determine power generated</a:t>
            </a:r>
          </a:p>
          <a:p>
            <a:endParaRPr lang="en-US" baseline="0" dirty="0" smtClean="0">
              <a:cs typeface="Arial" panose="020B0604020202020204" pitchFamily="34" charset="0"/>
            </a:endParaRPr>
          </a:p>
          <a:p>
            <a:r>
              <a:rPr lang="en-US" baseline="0" dirty="0" smtClean="0">
                <a:cs typeface="Arial" panose="020B0604020202020204" pitchFamily="34" charset="0"/>
              </a:rPr>
              <a:t>DONE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Fairchild Semiconductor High Voltage Phototransistor </a:t>
            </a:r>
            <a:r>
              <a:rPr lang="en-US" dirty="0" err="1" smtClean="0">
                <a:cs typeface="Arial" panose="020B0604020202020204" pitchFamily="34" charset="0"/>
              </a:rPr>
              <a:t>Optocouplers</a:t>
            </a:r>
            <a:r>
              <a:rPr lang="en-US" dirty="0" smtClean="0">
                <a:cs typeface="Arial" panose="020B0604020202020204" pitchFamily="34" charset="0"/>
              </a:rPr>
              <a:t> – MOC8204M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400V maximum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Add in series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1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</a:p>
          <a:p>
            <a:endParaRPr lang="en-US" dirty="0" smtClean="0"/>
          </a:p>
          <a:p>
            <a:r>
              <a:rPr lang="en-US" dirty="0" smtClean="0"/>
              <a:t>This is a picture of the previous circuit design implemented on a breadboard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6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7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John</a:t>
            </a:r>
          </a:p>
          <a:p>
            <a:endParaRPr lang="en-US" dirty="0" smtClean="0"/>
          </a:p>
          <a:p>
            <a:r>
              <a:rPr lang="en-US" dirty="0" smtClean="0"/>
              <a:t>Silicone oil</a:t>
            </a:r>
            <a:r>
              <a:rPr lang="en-US" baseline="0" dirty="0" smtClean="0"/>
              <a:t> – Used to electrically insulate the pyroelectric stack and transfer heat</a:t>
            </a:r>
          </a:p>
          <a:p>
            <a:r>
              <a:rPr lang="en-US" baseline="0" dirty="0" smtClean="0"/>
              <a:t>Heat sink – removes heat from oil for cooling</a:t>
            </a:r>
          </a:p>
          <a:p>
            <a:r>
              <a:rPr lang="en-US" baseline="0" dirty="0" smtClean="0"/>
              <a:t>Heating band – </a:t>
            </a:r>
            <a:r>
              <a:rPr lang="en-US" baseline="0" dirty="0" err="1" smtClean="0"/>
              <a:t>ohmic</a:t>
            </a:r>
            <a:r>
              <a:rPr lang="en-US" baseline="0" dirty="0" smtClean="0"/>
              <a:t> heater for providing heat, will be a source of waste heat in </a:t>
            </a:r>
            <a:r>
              <a:rPr lang="en-US" b="1" baseline="0" dirty="0" smtClean="0"/>
              <a:t>real world applications</a:t>
            </a:r>
          </a:p>
          <a:p>
            <a:r>
              <a:rPr lang="en-US" baseline="0" dirty="0" smtClean="0"/>
              <a:t>Piston – moves fluid between heating and cooling elements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Stepper motor – accurately controls position of piston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Pyroelectric material – liquid crystals, ferroelectric polymer, or ceramic </a:t>
            </a:r>
            <a:r>
              <a:rPr lang="en-US" baseline="0" dirty="0" err="1" smtClean="0"/>
              <a:t>nanosheet</a:t>
            </a:r>
            <a:r>
              <a:rPr lang="en-US" baseline="0" dirty="0" smtClean="0"/>
              <a:t> colloid with appropriate contacts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Thermocouples - monitor temperature of the element</a:t>
            </a:r>
          </a:p>
          <a:p>
            <a:r>
              <a:rPr lang="en-US" baseline="0" dirty="0" smtClean="0"/>
              <a:t>Supporting circuit – apply appropriate electric fields, harvests electricity, and control stepper motor.</a:t>
            </a: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EC60C8-19BD-4AFC-AAF1-B64BCE9F886C}" type="slidenum">
              <a:rPr lang="en-US" sz="1200">
                <a:latin typeface="Calibri" panose="020F0502020204030204" pitchFamily="34" charset="0"/>
              </a:rPr>
              <a:pPr eaLnBrk="1" hangingPunct="1"/>
              <a:t>37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00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</a:p>
          <a:p>
            <a:endParaRPr lang="en-US" dirty="0" smtClean="0"/>
          </a:p>
          <a:p>
            <a:r>
              <a:rPr lang="en-US" dirty="0" smtClean="0"/>
              <a:t>This concludes our presentation. We will now gladly open the discussion to your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5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60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6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will use a similar method for our initial heat transfer system, moving our sample between a hot plate and a cold plate or heat sink.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32A9A4-E413-4001-85EF-A3940B18FA6D}" type="slidenum">
              <a:rPr lang="en-US" sz="1200">
                <a:latin typeface="Calibri" panose="020F0502020204030204" pitchFamily="34" charset="0"/>
              </a:rPr>
              <a:pPr eaLnBrk="1" hangingPunct="1"/>
              <a:t>48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5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range of transformation temperatures may be accomplished through the mixing of liquid crystals with different transition temperatures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03F4DE-E6F0-4B4E-BEEF-8676F2B69488}" type="slidenum">
              <a:rPr lang="en-US" sz="1200">
                <a:latin typeface="Calibri" panose="020F0502020204030204" pitchFamily="34" charset="0"/>
              </a:rPr>
              <a:pPr eaLnBrk="1" hangingPunct="1"/>
              <a:t>49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57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 automated piston driven by a motor is utilized to control the application and removal of heat from the pyroelectric materials.</a:t>
            </a:r>
          </a:p>
          <a:p>
            <a:endParaRPr lang="en-US" dirty="0" smtClean="0"/>
          </a:p>
          <a:p>
            <a:r>
              <a:rPr lang="en-US" dirty="0" smtClean="0"/>
              <a:t>While we can fabricate such a design, optimization of its efficiency requires fluid dynamics and heat transfer calculations beyond the scope of Mat E and EE curriculum.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B9EC69C-9655-4015-907D-18AB3C641B5E}" type="slidenum">
              <a:rPr lang="en-US" sz="1200">
                <a:latin typeface="Calibri" panose="020F0502020204030204" pitchFamily="34" charset="0"/>
              </a:rPr>
              <a:pPr eaLnBrk="1" hangingPunct="1"/>
              <a:t>50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55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750 rpm and 30 seconds was determined from literature. Based off of the appearance of the first film from each solution, further parameters were tried.</a:t>
            </a:r>
          </a:p>
          <a:p>
            <a:r>
              <a:rPr lang="en-US" dirty="0" smtClean="0"/>
              <a:t>Annealing parameters came from literature, serves to remove DMF solvent leaving just a polymer film.</a:t>
            </a:r>
          </a:p>
          <a:p>
            <a:endParaRPr lang="en-US" dirty="0" smtClean="0"/>
          </a:p>
          <a:p>
            <a:r>
              <a:rPr lang="en-US" dirty="0" smtClean="0"/>
              <a:t>In the case of the 10 </a:t>
            </a:r>
            <a:r>
              <a:rPr lang="en-US" dirty="0" err="1" smtClean="0"/>
              <a:t>wt</a:t>
            </a:r>
            <a:r>
              <a:rPr lang="en-US" dirty="0" smtClean="0"/>
              <a:t>% film which was spin coated for 60 seconds at 750rpm, after 30 seconds there was minimal spreading due to the viscosity, so it was spun again for 30 more seconds.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50D855-38A5-4BA4-9D46-3573FFA34D13}" type="slidenum">
              <a:rPr lang="en-US" sz="1200">
                <a:latin typeface="Calibri" panose="020F0502020204030204" pitchFamily="34" charset="0"/>
              </a:rPr>
              <a:pPr eaLnBrk="1" hangingPunct="1"/>
              <a:t>51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598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There is no evidence of typical polarization vs electric field behavior (straight line or hysteresis loop), nor were negative voltages applied by the software running the test.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0FE578-DBB3-4D0F-BF16-83EABE58FD61}" type="slidenum">
              <a:rPr lang="en-US" sz="1200">
                <a:latin typeface="Calibri" panose="020F0502020204030204" pitchFamily="34" charset="0"/>
              </a:rPr>
              <a:pPr eaLnBrk="1" hangingPunct="1"/>
              <a:t>52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59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three liquid crystals are the same except for chain lengths of 5, 6, and 8 respectively on the left side of the figure.</a:t>
            </a:r>
          </a:p>
          <a:p>
            <a:endParaRPr lang="en-US" smtClean="0"/>
          </a:p>
          <a:p>
            <a:r>
              <a:rPr lang="en-US" smtClean="0"/>
              <a:t>As a result of increased length, the entropy change from the phase transformation from nematic to isotropic, as well as the transition temperature both increase.</a:t>
            </a:r>
          </a:p>
          <a:p>
            <a:r>
              <a:rPr lang="en-US" smtClean="0"/>
              <a:t>By mixing them together, it may be possible to expand the temperature range of the phase transformation.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1BF10F-BB12-44C9-9E85-8BA42529CC97}" type="slidenum">
              <a:rPr lang="en-US" sz="1200">
                <a:latin typeface="Calibri" panose="020F0502020204030204" pitchFamily="34" charset="0"/>
              </a:rPr>
              <a:pPr eaLnBrk="1" hangingPunct="1"/>
              <a:t>54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20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is evidence of increasing polarization with increasing electric field.</a:t>
            </a:r>
          </a:p>
          <a:p>
            <a:endParaRPr lang="en-US" dirty="0" smtClean="0"/>
          </a:p>
          <a:p>
            <a:r>
              <a:rPr lang="en-US" dirty="0" smtClean="0"/>
              <a:t>Maximum polarization occurs as electric field begins to decrease, possibility that the LC polarization rate and AC frequency are mismatched.</a:t>
            </a:r>
          </a:p>
          <a:p>
            <a:endParaRPr lang="en-US" dirty="0" smtClean="0"/>
          </a:p>
          <a:p>
            <a:r>
              <a:rPr lang="en-US" dirty="0" smtClean="0"/>
              <a:t>There is also further room to continue increasing the electric field (by approximately 60%)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0F7B2B-706F-4D01-BBC1-93BB1C3090D9}" type="slidenum">
              <a:rPr lang="en-US" sz="1200">
                <a:latin typeface="Calibri" panose="020F0502020204030204" pitchFamily="34" charset="0"/>
              </a:rPr>
              <a:pPr eaLnBrk="1" hangingPunct="1"/>
              <a:t>55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19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 all materials are in all solvents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C9BFF3-C35D-4BD0-BA95-22D85C904379}" type="slidenum">
              <a:rPr lang="en-US" sz="1200">
                <a:latin typeface="Calibri" panose="020F0502020204030204" pitchFamily="34" charset="0"/>
              </a:rPr>
              <a:pPr eaLnBrk="1" hangingPunct="1"/>
              <a:t>56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200" dirty="0" smtClean="0">
                <a:cs typeface="Arial" panose="020B0604020202020204" pitchFamily="34" charset="0"/>
              </a:rPr>
              <a:t>Trent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It can be used to extract electric energy from thermal gradients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It can also be used to convert electrical energy to thermal gradients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cs typeface="Arial" panose="020B0604020202020204" pitchFamily="34" charset="0"/>
              </a:rPr>
              <a:t>Think</a:t>
            </a:r>
            <a:r>
              <a:rPr lang="en-US" sz="1200" b="1" baseline="0" dirty="0" smtClean="0">
                <a:cs typeface="Arial" panose="020B0604020202020204" pitchFamily="34" charset="0"/>
              </a:rPr>
              <a:t> of it like a capacitor that has a variable dielectric constant that is controlled via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cs typeface="Arial" panose="020B0604020202020204" pitchFamily="34" charset="0"/>
              </a:rPr>
              <a:t>Using this variability we can extract energy from the system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6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a refrigerator work is put into the system and this moves heat between the cold and hot reservoir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cs typeface="Arial" panose="020B0604020202020204" pitchFamily="34" charset="0"/>
              </a:rPr>
              <a:t>Trent</a:t>
            </a:r>
          </a:p>
          <a:p>
            <a:endParaRPr lang="en-US" sz="1200" dirty="0" smtClean="0">
              <a:cs typeface="Arial" panose="020B0604020202020204" pitchFamily="34" charset="0"/>
            </a:endParaRPr>
          </a:p>
          <a:p>
            <a:r>
              <a:rPr lang="en-US" sz="1200" dirty="0" smtClean="0">
                <a:cs typeface="Arial" panose="020B0604020202020204" pitchFamily="34" charset="0"/>
              </a:rPr>
              <a:t>Converse</a:t>
            </a:r>
            <a:r>
              <a:rPr lang="en-US" sz="1200" baseline="0" dirty="0" smtClean="0">
                <a:cs typeface="Arial" panose="020B0604020202020204" pitchFamily="34" charset="0"/>
              </a:rPr>
              <a:t>ly fo</a:t>
            </a:r>
            <a:r>
              <a:rPr lang="en-US" sz="1200" dirty="0" smtClean="0">
                <a:cs typeface="Arial" panose="020B0604020202020204" pitchFamily="34" charset="0"/>
              </a:rPr>
              <a:t>r an engine, heat flows from the hot reservoir to the cold, passing through the system doing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9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cs typeface="Arial" panose="020B0604020202020204" pitchFamily="34" charset="0"/>
              </a:rPr>
              <a:t>Trent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The difference between a refrigerator is the direction of heat flow.</a:t>
            </a:r>
            <a:r>
              <a:rPr lang="en-US" sz="1200" baseline="0" dirty="0" smtClean="0">
                <a:cs typeface="Arial" panose="020B0604020202020204" pitchFamily="34" charset="0"/>
              </a:rPr>
              <a:t> This can be seen in tracing the ‘work’ loop in different directions. Ideally this is a reversible process.</a:t>
            </a:r>
            <a:endParaRPr lang="en-US" sz="1200" dirty="0" smtClean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There are many forms of </a:t>
            </a:r>
            <a:r>
              <a:rPr lang="en-US" sz="1200" b="1" dirty="0" smtClean="0">
                <a:cs typeface="Arial" panose="020B0604020202020204" pitchFamily="34" charset="0"/>
              </a:rPr>
              <a:t>thermodynamic</a:t>
            </a:r>
            <a:r>
              <a:rPr lang="en-US" sz="1200" dirty="0" smtClean="0">
                <a:cs typeface="Arial" panose="020B0604020202020204" pitchFamily="34" charset="0"/>
              </a:rPr>
              <a:t> work other than Pressure-Volume. (e.g.</a:t>
            </a:r>
            <a:r>
              <a:rPr lang="en-US" sz="1200" baseline="0" dirty="0" smtClean="0">
                <a:cs typeface="Arial" panose="020B0604020202020204" pitchFamily="34" charset="0"/>
              </a:rPr>
              <a:t> chemical potential-number of moles, surface free energy-area work</a:t>
            </a:r>
            <a:endParaRPr lang="en-US" sz="1200" dirty="0" smtClean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Polarization-Electric Field </a:t>
            </a:r>
            <a:r>
              <a:rPr lang="en-US" sz="1200" dirty="0" smtClean="0">
                <a:cs typeface="Arial" panose="020B0604020202020204" pitchFamily="34" charset="0"/>
              </a:rPr>
              <a:t>work causes the charges in the dielectric material to rearrange under an electric field. This is the type of work we are using in our system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4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</a:p>
          <a:p>
            <a:endParaRPr lang="en-US" dirty="0" smtClean="0"/>
          </a:p>
          <a:p>
            <a:r>
              <a:rPr lang="en-US" dirty="0" smtClean="0"/>
              <a:t>Define Adiabatic – no</a:t>
            </a:r>
            <a:r>
              <a:rPr lang="en-US" baseline="0" dirty="0" smtClean="0"/>
              <a:t> transfer of heat or matter between system and surroundings (insulated)</a:t>
            </a:r>
            <a:endParaRPr lang="en-US" baseline="0" dirty="0"/>
          </a:p>
          <a:p>
            <a:r>
              <a:rPr lang="en-US" baseline="0" dirty="0" smtClean="0"/>
              <a:t>Energy is harvested in our system when our device is heated up. (HOT RESERVOIR)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0C1FD-C118-480F-9831-9EAD480DDF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3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AAEE-33A5-4975-89C7-83ABD7EB97A5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80-4587-4D69-AA7A-02634EFC3441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EFBC-2301-42C5-8597-44A57C7D8E7A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5691-7225-445D-98B4-1279E8BF2747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1FFBA2F-4A4E-4B46-A791-EEF82C7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356F-21CB-49E2-87C2-6ACC2C431FBC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9E5-317D-4174-9F07-D241B8BF2645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6D05-3C50-4330-8C0D-8C6162953D4B}" type="datetime1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FF4F4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D98A-1583-4EA4-8860-0C250F32C44D}" type="datetime1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72250"/>
            <a:ext cx="436228" cy="280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FFBA2F-4A4E-4B46-A791-EEF82C7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8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35DD-99EC-45A9-A416-E108B581D020}" type="datetime1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2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B901-AD84-43D2-8F7A-EA129B54A456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660F-0F60-421A-9A71-E17488909939}" type="datetime1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FF4F4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CADF-56F3-422B-A076-FA0A8725649F}" type="datetime1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3430" y="6572250"/>
            <a:ext cx="1090569" cy="283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36228" cy="28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algn="l"/>
            <a:fld id="{61FFBA2F-4A4E-4B46-A791-EEF82C7D3D9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customXml" Target="../ink/ink2.xml"/><Relationship Id="rId4" Type="http://schemas.openxmlformats.org/officeDocument/2006/relationships/image" Target="../media/image3.png"/><Relationship Id="rId1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1.vs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Visio_Drawing2.vsdx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5.xml"/><Relationship Id="rId3" Type="http://schemas.openxmlformats.org/officeDocument/2006/relationships/customXml" Target="../ink/ink4.xml"/><Relationship Id="rId17" Type="http://schemas.openxmlformats.org/officeDocument/2006/relationships/image" Target="../media/image45.emf"/><Relationship Id="rId2" Type="http://schemas.openxmlformats.org/officeDocument/2006/relationships/notesSlide" Target="../notesSlides/notesSlide33.xml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andara" panose="020E0502030303020204" pitchFamily="34" charset="0"/>
              </a:rPr>
              <a:t>Pyroelectric Energy </a:t>
            </a:r>
            <a:r>
              <a:rPr lang="en-US" sz="4800" dirty="0">
                <a:latin typeface="Candara" panose="020E0502030303020204" pitchFamily="34" charset="0"/>
              </a:rPr>
              <a:t>H</a:t>
            </a:r>
            <a:r>
              <a:rPr lang="en-US" sz="4800" dirty="0" smtClean="0">
                <a:latin typeface="Candara" panose="020E0502030303020204" pitchFamily="34" charset="0"/>
              </a:rPr>
              <a:t>arvesting </a:t>
            </a:r>
            <a:r>
              <a:rPr lang="en-US" sz="4800" dirty="0">
                <a:latin typeface="Candara" panose="020E0502030303020204" pitchFamily="34" charset="0"/>
              </a:rPr>
              <a:t>D</a:t>
            </a:r>
            <a:r>
              <a:rPr lang="en-US" sz="4800" dirty="0" smtClean="0">
                <a:latin typeface="Candara" panose="020E0502030303020204" pitchFamily="34" charset="0"/>
              </a:rPr>
              <a:t>evices</a:t>
            </a:r>
            <a:endParaRPr lang="en-US" sz="4800" dirty="0">
              <a:latin typeface="Candara" panose="020E05020303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en-US" sz="29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</a:t>
            </a:r>
            <a:r>
              <a:rPr lang="en-US" sz="2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Team:</a:t>
            </a:r>
            <a:endParaRPr lang="en-US" sz="29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Trent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Borman</a:t>
            </a:r>
            <a:r>
              <a:rPr lang="en-US" sz="2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1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,</a:t>
            </a:r>
            <a:r>
              <a:rPr lang="en-US" sz="2900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 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Etherington</a:t>
            </a:r>
            <a:r>
              <a:rPr lang="en-US" sz="2900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2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Thomas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Geske</a:t>
            </a:r>
            <a:r>
              <a:rPr lang="en-US" sz="2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1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Joshua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Grindeland</a:t>
            </a:r>
            <a:r>
              <a:rPr lang="en-US" sz="2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2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None/>
              <a:defRPr/>
            </a:pPr>
            <a:endParaRPr lang="en-US" sz="29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9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Faculty </a:t>
            </a:r>
            <a:r>
              <a:rPr lang="en-US" sz="2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Advisors &amp; Clients:</a:t>
            </a:r>
            <a:endParaRPr lang="en-US" sz="29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Scott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Beckman</a:t>
            </a:r>
            <a:r>
              <a:rPr lang="en-US" sz="2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1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 and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Sumit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Chaudhary</a:t>
            </a:r>
            <a:r>
              <a:rPr lang="en-US" sz="29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2</a:t>
            </a:r>
          </a:p>
          <a:p>
            <a:pPr>
              <a:buNone/>
              <a:defRPr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9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Donor:</a:t>
            </a:r>
            <a:endParaRPr lang="en-US" sz="29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Pete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Onstad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(to 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foster EE/MSE senior design collaboration) </a:t>
            </a:r>
          </a:p>
          <a:p>
            <a:pPr>
              <a:buNone/>
              <a:defRPr/>
            </a:pPr>
            <a:endParaRPr lang="en-US" sz="2200" baseline="30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Department of Material Science and Engineering;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Iowa State University; Ames, Iowa; USA</a:t>
            </a:r>
          </a:p>
          <a:p>
            <a:pPr>
              <a:buNone/>
              <a:defRPr/>
            </a:pPr>
            <a:r>
              <a:rPr lang="en-US" sz="2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rPr>
              <a:t>Department of Electrical and Computer Engineering; Iowa State University; Ames, Iowa; USA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MAY14-25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_rhom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6" y="4214813"/>
            <a:ext cx="2250846" cy="22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D_tetra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912813"/>
            <a:ext cx="22082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001963" y="2174875"/>
            <a:ext cx="3316287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23150" y="3346450"/>
            <a:ext cx="196850" cy="101441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pic>
        <p:nvPicPr>
          <p:cNvPr id="37" name="Picture 36" descr="BTO_Pcomponen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6" y="3246447"/>
            <a:ext cx="4138886" cy="31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" descr="3D_cub2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50925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895600" y="2743200"/>
            <a:ext cx="3657600" cy="20574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551" y="223513"/>
            <a:ext cx="9211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Example: </a:t>
            </a:r>
            <a:r>
              <a:rPr lang="en-US" sz="4000" dirty="0" err="1">
                <a:latin typeface="Candara" panose="020E0502030303020204" pitchFamily="34" charset="0"/>
                <a:cs typeface="Arial" panose="020B0604020202020204" pitchFamily="34" charset="0"/>
              </a:rPr>
              <a:t>Perovskite</a:t>
            </a:r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pyroelectric </a:t>
            </a:r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crystal: ABO</a:t>
            </a:r>
            <a:r>
              <a:rPr lang="en-US" sz="4000" baseline="-25000" dirty="0">
                <a:latin typeface="Candara" panose="020E0502030303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10</a:t>
            </a:fld>
            <a:endParaRPr lang="en-US" dirty="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55346" y="6233696"/>
            <a:ext cx="3397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latin typeface="+mn-lt"/>
                <a:cs typeface="Arial" panose="020B0604020202020204" pitchFamily="34" charset="0"/>
              </a:rPr>
              <a:t>Figure courtesy of Dr. Beckman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55346" y="3355522"/>
            <a:ext cx="3397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latin typeface="+mn-lt"/>
                <a:cs typeface="Arial" panose="020B0604020202020204" pitchFamily="34" charset="0"/>
              </a:rPr>
              <a:t>BaTiO</a:t>
            </a:r>
            <a:r>
              <a:rPr lang="en-US" baseline="-25000" dirty="0" smtClean="0">
                <a:latin typeface="+mn-lt"/>
                <a:cs typeface="Arial" panose="020B0604020202020204" pitchFamily="34" charset="0"/>
              </a:rPr>
              <a:t>3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7454" y="2246303"/>
            <a:ext cx="6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-</a:t>
            </a:r>
            <a:r>
              <a:rPr lang="el-GR" sz="2400" dirty="0" smtClean="0">
                <a:latin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</a:rPr>
              <a:t>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1071" y="3140291"/>
            <a:ext cx="6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-</a:t>
            </a:r>
            <a:r>
              <a:rPr lang="el-GR" sz="2400" dirty="0" smtClean="0">
                <a:latin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</a:rPr>
              <a:t>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42589" y="3541067"/>
            <a:ext cx="6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-</a:t>
            </a:r>
            <a:r>
              <a:rPr lang="el-GR" sz="2400" dirty="0" smtClean="0">
                <a:latin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</a:rPr>
              <a:t>T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2" name="Ink 19461"/>
              <p14:cNvContentPartPr/>
              <p14:nvPr/>
            </p14:nvContentPartPr>
            <p14:xfrm>
              <a:off x="8653577" y="3810754"/>
              <a:ext cx="32040" cy="46080"/>
            </p14:xfrm>
          </p:contentPart>
        </mc:Choice>
        <mc:Fallback xmlns="">
          <p:pic>
            <p:nvPicPr>
              <p:cNvPr id="19462" name="Ink 1946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37377" y="3789514"/>
                <a:ext cx="62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3" name="Ink 19462"/>
              <p14:cNvContentPartPr/>
              <p14:nvPr/>
            </p14:nvContentPartPr>
            <p14:xfrm>
              <a:off x="8723777" y="3430954"/>
              <a:ext cx="252000" cy="746280"/>
            </p14:xfrm>
          </p:contentPart>
        </mc:Choice>
        <mc:Fallback xmlns="">
          <p:pic>
            <p:nvPicPr>
              <p:cNvPr id="19463" name="Ink 1946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13697" y="3422674"/>
                <a:ext cx="28044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29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963" y="881281"/>
            <a:ext cx="7962900" cy="5209958"/>
            <a:chOff x="588963" y="881281"/>
            <a:chExt cx="7962900" cy="5209958"/>
          </a:xfrm>
        </p:grpSpPr>
        <p:grpSp>
          <p:nvGrpSpPr>
            <p:cNvPr id="20481" name="Group 30"/>
            <p:cNvGrpSpPr>
              <a:grpSpLocks/>
            </p:cNvGrpSpPr>
            <p:nvPr/>
          </p:nvGrpSpPr>
          <p:grpSpPr bwMode="auto">
            <a:xfrm>
              <a:off x="901700" y="881281"/>
              <a:ext cx="7032625" cy="5209958"/>
              <a:chOff x="901975" y="881286"/>
              <a:chExt cx="7031722" cy="5210624"/>
            </a:xfrm>
          </p:grpSpPr>
          <p:grpSp>
            <p:nvGrpSpPr>
              <p:cNvPr id="20500" name="Group 29"/>
              <p:cNvGrpSpPr>
                <a:grpSpLocks/>
              </p:cNvGrpSpPr>
              <p:nvPr/>
            </p:nvGrpSpPr>
            <p:grpSpPr bwMode="auto">
              <a:xfrm>
                <a:off x="901975" y="881286"/>
                <a:ext cx="7031722" cy="5210624"/>
                <a:chOff x="901975" y="881286"/>
                <a:chExt cx="7031722" cy="5210624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562280" y="881069"/>
                  <a:ext cx="0" cy="5210841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901975" y="3437271"/>
                  <a:ext cx="7031722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" name="Group 28"/>
              <p:cNvGrpSpPr>
                <a:grpSpLocks/>
              </p:cNvGrpSpPr>
              <p:nvPr/>
            </p:nvGrpSpPr>
            <p:grpSpPr bwMode="auto">
              <a:xfrm>
                <a:off x="4099086" y="883113"/>
                <a:ext cx="3821732" cy="2954318"/>
                <a:chOff x="4099086" y="883113"/>
                <a:chExt cx="3821732" cy="2954318"/>
              </a:xfrm>
            </p:grpSpPr>
            <p:sp>
              <p:nvSpPr>
                <p:cNvPr id="2050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398960" y="3437270"/>
                  <a:ext cx="1521858" cy="400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2000" dirty="0" smtClean="0">
                      <a:latin typeface="+mn-lt"/>
                      <a:cs typeface="Arial" panose="020B0604020202020204" pitchFamily="34" charset="0"/>
                    </a:rPr>
                    <a:t>Electric Field</a:t>
                  </a:r>
                  <a:endParaRPr lang="en-US" sz="2000" dirty="0">
                    <a:latin typeface="+mn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4099086" y="883113"/>
                  <a:ext cx="492380" cy="1418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vert270"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2000" dirty="0" smtClean="0">
                      <a:latin typeface="+mn-lt"/>
                      <a:cs typeface="Arial" panose="020B0604020202020204" pitchFamily="34" charset="0"/>
                    </a:rPr>
                    <a:t>Polarization</a:t>
                  </a:r>
                  <a:endParaRPr lang="en-US" sz="2000" dirty="0"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2127250" y="1250950"/>
              <a:ext cx="4887913" cy="4405313"/>
              <a:chOff x="-204982" y="1795106"/>
              <a:chExt cx="8801354" cy="327637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-202123" y="1795106"/>
                <a:ext cx="8798495" cy="3211433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0800000">
                <a:off x="-204982" y="1860043"/>
                <a:ext cx="8798495" cy="3211433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88963" y="1955800"/>
              <a:ext cx="7962900" cy="2957513"/>
              <a:chOff x="-204982" y="1795106"/>
              <a:chExt cx="8801354" cy="327637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-203228" y="1795106"/>
                <a:ext cx="8799600" cy="3211299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0800000">
                <a:off x="-204982" y="1860177"/>
                <a:ext cx="8799599" cy="3211299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5054600" y="1243013"/>
              <a:ext cx="1098550" cy="1265237"/>
              <a:chOff x="5054266" y="1242393"/>
              <a:chExt cx="1098884" cy="1265857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5054266" y="1255099"/>
                <a:ext cx="1086180" cy="1242033"/>
              </a:xfrm>
              <a:custGeom>
                <a:avLst/>
                <a:gdLst>
                  <a:gd name="connsiteX0" fmla="*/ 1086184 w 1086184"/>
                  <a:gd name="connsiteY0" fmla="*/ 0 h 1243264"/>
                  <a:gd name="connsiteX1" fmla="*/ 1012657 w 1086184"/>
                  <a:gd name="connsiteY1" fmla="*/ 0 h 1243264"/>
                  <a:gd name="connsiteX2" fmla="*/ 852236 w 1086184"/>
                  <a:gd name="connsiteY2" fmla="*/ 30079 h 1243264"/>
                  <a:gd name="connsiteX3" fmla="*/ 611605 w 1086184"/>
                  <a:gd name="connsiteY3" fmla="*/ 100264 h 1243264"/>
                  <a:gd name="connsiteX4" fmla="*/ 421105 w 1086184"/>
                  <a:gd name="connsiteY4" fmla="*/ 207211 h 1243264"/>
                  <a:gd name="connsiteX5" fmla="*/ 233947 w 1086184"/>
                  <a:gd name="connsiteY5" fmla="*/ 340895 h 1243264"/>
                  <a:gd name="connsiteX6" fmla="*/ 70184 w 1086184"/>
                  <a:gd name="connsiteY6" fmla="*/ 497974 h 1243264"/>
                  <a:gd name="connsiteX7" fmla="*/ 6684 w 1086184"/>
                  <a:gd name="connsiteY7" fmla="*/ 561474 h 1243264"/>
                  <a:gd name="connsiteX8" fmla="*/ 0 w 1086184"/>
                  <a:gd name="connsiteY8" fmla="*/ 1243264 h 1243264"/>
                  <a:gd name="connsiteX9" fmla="*/ 227263 w 1086184"/>
                  <a:gd name="connsiteY9" fmla="*/ 1122948 h 1243264"/>
                  <a:gd name="connsiteX10" fmla="*/ 471236 w 1086184"/>
                  <a:gd name="connsiteY10" fmla="*/ 1022685 h 1243264"/>
                  <a:gd name="connsiteX11" fmla="*/ 678447 w 1086184"/>
                  <a:gd name="connsiteY11" fmla="*/ 939132 h 1243264"/>
                  <a:gd name="connsiteX12" fmla="*/ 862263 w 1086184"/>
                  <a:gd name="connsiteY12" fmla="*/ 875632 h 1243264"/>
                  <a:gd name="connsiteX13" fmla="*/ 1082842 w 1086184"/>
                  <a:gd name="connsiteY13" fmla="*/ 818816 h 1243264"/>
                  <a:gd name="connsiteX14" fmla="*/ 1086184 w 1086184"/>
                  <a:gd name="connsiteY14" fmla="*/ 0 h 124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184" h="1243264">
                    <a:moveTo>
                      <a:pt x="1086184" y="0"/>
                    </a:moveTo>
                    <a:lnTo>
                      <a:pt x="1012657" y="0"/>
                    </a:lnTo>
                    <a:lnTo>
                      <a:pt x="852236" y="30079"/>
                    </a:lnTo>
                    <a:lnTo>
                      <a:pt x="611605" y="100264"/>
                    </a:lnTo>
                    <a:lnTo>
                      <a:pt x="421105" y="207211"/>
                    </a:lnTo>
                    <a:lnTo>
                      <a:pt x="233947" y="340895"/>
                    </a:lnTo>
                    <a:lnTo>
                      <a:pt x="70184" y="497974"/>
                    </a:lnTo>
                    <a:lnTo>
                      <a:pt x="6684" y="561474"/>
                    </a:lnTo>
                    <a:lnTo>
                      <a:pt x="0" y="1243264"/>
                    </a:lnTo>
                    <a:lnTo>
                      <a:pt x="227263" y="1122948"/>
                    </a:lnTo>
                    <a:lnTo>
                      <a:pt x="471236" y="1022685"/>
                    </a:lnTo>
                    <a:lnTo>
                      <a:pt x="678447" y="939132"/>
                    </a:lnTo>
                    <a:lnTo>
                      <a:pt x="862263" y="875632"/>
                    </a:lnTo>
                    <a:lnTo>
                      <a:pt x="1082842" y="818816"/>
                    </a:lnTo>
                    <a:lnTo>
                      <a:pt x="1086184" y="0"/>
                    </a:lnTo>
                    <a:close/>
                  </a:path>
                </a:pathLst>
              </a:custGeom>
              <a:solidFill>
                <a:srgbClr val="376092">
                  <a:alpha val="6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0491" name="Group 42"/>
              <p:cNvGrpSpPr>
                <a:grpSpLocks/>
              </p:cNvGrpSpPr>
              <p:nvPr/>
            </p:nvGrpSpPr>
            <p:grpSpPr bwMode="auto">
              <a:xfrm>
                <a:off x="5060950" y="1242393"/>
                <a:ext cx="1092200" cy="1265857"/>
                <a:chOff x="5060950" y="1242393"/>
                <a:chExt cx="1092200" cy="1265857"/>
              </a:xfrm>
            </p:grpSpPr>
            <p:cxnSp>
              <p:nvCxnSpPr>
                <p:cNvPr id="33" name="Straight Connector 32"/>
                <p:cNvCxnSpPr>
                  <a:endCxn id="39" idx="0"/>
                </p:cNvCxnSpPr>
                <p:nvPr/>
              </p:nvCxnSpPr>
              <p:spPr>
                <a:xfrm flipH="1">
                  <a:off x="5060618" y="1810996"/>
                  <a:ext cx="12704" cy="697254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153150" y="1242393"/>
                  <a:ext cx="0" cy="833845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>
                  <a:off x="5066970" y="1250334"/>
                  <a:ext cx="1073476" cy="571780"/>
                </a:xfrm>
                <a:custGeom>
                  <a:avLst/>
                  <a:gdLst>
                    <a:gd name="connsiteX0" fmla="*/ 1073150 w 1073150"/>
                    <a:gd name="connsiteY0" fmla="*/ 0 h 571500"/>
                    <a:gd name="connsiteX1" fmla="*/ 704850 w 1073150"/>
                    <a:gd name="connsiteY1" fmla="*/ 69850 h 571500"/>
                    <a:gd name="connsiteX2" fmla="*/ 342900 w 1073150"/>
                    <a:gd name="connsiteY2" fmla="*/ 260350 h 571500"/>
                    <a:gd name="connsiteX3" fmla="*/ 101600 w 1073150"/>
                    <a:gd name="connsiteY3" fmla="*/ 469900 h 571500"/>
                    <a:gd name="connsiteX4" fmla="*/ 0 w 1073150"/>
                    <a:gd name="connsiteY4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3150" h="571500">
                      <a:moveTo>
                        <a:pt x="1073150" y="0"/>
                      </a:moveTo>
                      <a:cubicBezTo>
                        <a:pt x="949854" y="13229"/>
                        <a:pt x="826558" y="26458"/>
                        <a:pt x="704850" y="69850"/>
                      </a:cubicBezTo>
                      <a:cubicBezTo>
                        <a:pt x="583142" y="113242"/>
                        <a:pt x="443442" y="193675"/>
                        <a:pt x="342900" y="260350"/>
                      </a:cubicBezTo>
                      <a:cubicBezTo>
                        <a:pt x="242358" y="327025"/>
                        <a:pt x="158750" y="418042"/>
                        <a:pt x="101600" y="469900"/>
                      </a:cubicBezTo>
                      <a:cubicBezTo>
                        <a:pt x="44450" y="521758"/>
                        <a:pt x="0" y="571500"/>
                        <a:pt x="0" y="571500"/>
                      </a:cubicBezTo>
                    </a:path>
                  </a:pathLst>
                </a:custGeom>
                <a:ln w="57150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060618" y="2076238"/>
                  <a:ext cx="1092532" cy="432012"/>
                </a:xfrm>
                <a:custGeom>
                  <a:avLst/>
                  <a:gdLst>
                    <a:gd name="connsiteX0" fmla="*/ 0 w 1092200"/>
                    <a:gd name="connsiteY0" fmla="*/ 431800 h 431800"/>
                    <a:gd name="connsiteX1" fmla="*/ 177800 w 1092200"/>
                    <a:gd name="connsiteY1" fmla="*/ 330200 h 431800"/>
                    <a:gd name="connsiteX2" fmla="*/ 450850 w 1092200"/>
                    <a:gd name="connsiteY2" fmla="*/ 209550 h 431800"/>
                    <a:gd name="connsiteX3" fmla="*/ 736600 w 1092200"/>
                    <a:gd name="connsiteY3" fmla="*/ 95250 h 431800"/>
                    <a:gd name="connsiteX4" fmla="*/ 971550 w 1092200"/>
                    <a:gd name="connsiteY4" fmla="*/ 19050 h 431800"/>
                    <a:gd name="connsiteX5" fmla="*/ 1092200 w 1092200"/>
                    <a:gd name="connsiteY5" fmla="*/ 0 h 4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200" h="431800">
                      <a:moveTo>
                        <a:pt x="0" y="431800"/>
                      </a:moveTo>
                      <a:cubicBezTo>
                        <a:pt x="51329" y="399521"/>
                        <a:pt x="102658" y="367242"/>
                        <a:pt x="177800" y="330200"/>
                      </a:cubicBezTo>
                      <a:cubicBezTo>
                        <a:pt x="252942" y="293158"/>
                        <a:pt x="357717" y="248708"/>
                        <a:pt x="450850" y="209550"/>
                      </a:cubicBezTo>
                      <a:cubicBezTo>
                        <a:pt x="543983" y="170392"/>
                        <a:pt x="649817" y="127000"/>
                        <a:pt x="736600" y="95250"/>
                      </a:cubicBezTo>
                      <a:cubicBezTo>
                        <a:pt x="823383" y="63500"/>
                        <a:pt x="912283" y="34925"/>
                        <a:pt x="971550" y="19050"/>
                      </a:cubicBezTo>
                      <a:cubicBezTo>
                        <a:pt x="1030817" y="3175"/>
                        <a:pt x="1092200" y="0"/>
                        <a:pt x="1092200" y="0"/>
                      </a:cubicBezTo>
                    </a:path>
                  </a:pathLst>
                </a:cu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</p:grpSp>
      <p:pic>
        <p:nvPicPr>
          <p:cNvPr id="48" name="Picture 47" descr="3D_tetra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301875"/>
            <a:ext cx="900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3D_rhom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34950"/>
            <a:ext cx="989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TO_Pcomponen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1659" r="8492" b="3470"/>
          <a:stretch>
            <a:fillRect/>
          </a:stretch>
        </p:blipFill>
        <p:spPr bwMode="auto">
          <a:xfrm>
            <a:off x="588963" y="822325"/>
            <a:ext cx="322421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4149" y="204188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Electric work</a:t>
            </a:r>
            <a:endParaRPr lang="en-US" sz="4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0688" y="1494135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high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3150" y="755005"/>
            <a:ext cx="63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9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23938"/>
            <a:ext cx="8229600" cy="115252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ordering of atomic scale dipoles causes a change in the entropy</a:t>
            </a: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622550" y="2239963"/>
            <a:ext cx="3937000" cy="1262062"/>
            <a:chOff x="1792280" y="2174143"/>
            <a:chExt cx="3937015" cy="1263218"/>
          </a:xfrm>
        </p:grpSpPr>
        <p:pic>
          <p:nvPicPr>
            <p:cNvPr id="21511" name="Picture 1" descr="3D_cub2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280" y="2244143"/>
              <a:ext cx="1123218" cy="112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" descr="3D_tetra2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2174143"/>
              <a:ext cx="1119195" cy="126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030535" y="2804957"/>
              <a:ext cx="1509719" cy="1589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57200" y="3736975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The change entropy requires a change in heat</a:t>
            </a: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57200" y="5468938"/>
            <a:ext cx="8229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In an adiabatic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system, this causes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a change in temperature</a:t>
            </a:r>
          </a:p>
        </p:txBody>
      </p:sp>
      <p:graphicFrame>
        <p:nvGraphicFramePr>
          <p:cNvPr id="21510" name="Object 12"/>
          <p:cNvGraphicFramePr>
            <a:graphicFrameLocks noChangeAspect="1"/>
          </p:cNvGraphicFramePr>
          <p:nvPr/>
        </p:nvGraphicFramePr>
        <p:xfrm>
          <a:off x="3856038" y="4464050"/>
          <a:ext cx="14700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6" imgW="673100" imgH="393700" progId="Equation.3">
                  <p:embed/>
                </p:oleObj>
              </mc:Choice>
              <mc:Fallback>
                <p:oleObj name="Equation" r:id="rId6" imgW="673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64050"/>
                        <a:ext cx="14700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3367" y="365760"/>
            <a:ext cx="4615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Candara" panose="020E0502030303020204" pitchFamily="34" charset="0"/>
              </a:rPr>
              <a:t>Why does this work?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12</a:t>
            </a:fld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705600" y="2239963"/>
            <a:ext cx="193134" cy="11921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4784" y="2685534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Direction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3374" y="246530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Pyroelectric</a:t>
            </a:r>
            <a:r>
              <a:rPr lang="en-US" dirty="0" smtClean="0"/>
              <a:t> vs. Thermoelectric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Oscillating thermal cycle</a:t>
            </a:r>
          </a:p>
          <a:p>
            <a:r>
              <a:rPr lang="en-US" dirty="0" smtClean="0"/>
              <a:t>Dipole orientation</a:t>
            </a:r>
          </a:p>
          <a:p>
            <a:r>
              <a:rPr lang="en-US" dirty="0" smtClean="0"/>
              <a:t>Applied electric field</a:t>
            </a:r>
          </a:p>
          <a:p>
            <a:r>
              <a:rPr lang="en-US" dirty="0" smtClean="0"/>
              <a:t>Exhibited by few materials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Static thermal gradient</a:t>
            </a:r>
          </a:p>
          <a:p>
            <a:r>
              <a:rPr lang="en-US" dirty="0" smtClean="0"/>
              <a:t>Charge carrier motion</a:t>
            </a:r>
          </a:p>
          <a:p>
            <a:r>
              <a:rPr lang="en-US" dirty="0" smtClean="0"/>
              <a:t>No applied field</a:t>
            </a:r>
          </a:p>
          <a:p>
            <a:r>
              <a:rPr lang="en-US" dirty="0" smtClean="0"/>
              <a:t>Exhibited by all materials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76250" y="27844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can we use to get a larger change in entropy?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050" y="2465388"/>
            <a:ext cx="3487738" cy="233521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sz="3600" dirty="0" smtClean="0">
              <a:latin typeface="+mj-lt"/>
              <a:ea typeface="ＭＳ Ｐゴシック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000" dirty="0" smtClean="0">
                <a:latin typeface="Candara" panose="020E0502030303020204" pitchFamily="34" charset="0"/>
                <a:ea typeface="ＭＳ Ｐゴシック" charset="-128"/>
              </a:rPr>
              <a:t>Liquid Crystals</a:t>
            </a:r>
          </a:p>
          <a:p>
            <a:pPr>
              <a:buFont typeface="Arial" charset="0"/>
              <a:buChar char="•"/>
              <a:defRPr/>
            </a:pPr>
            <a:endParaRPr lang="en-US" sz="3600" dirty="0">
              <a:latin typeface="+mj-lt"/>
              <a:ea typeface="ＭＳ Ｐゴシック" charset="-128"/>
            </a:endParaRPr>
          </a:p>
        </p:txBody>
      </p:sp>
      <p:pic>
        <p:nvPicPr>
          <p:cNvPr id="23554" name="Picture 3" descr="pvdf-tre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0350"/>
            <a:ext cx="253841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1031088" y="4386263"/>
            <a:ext cx="36583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Nanostructures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692275" y="746125"/>
            <a:ext cx="34877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Polymers</a:t>
            </a:r>
            <a:endParaRPr lang="en-US" sz="36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7" descr="LiquidCrystal-Orde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298700"/>
            <a:ext cx="3298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nano455826f3_onli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/>
          <a:stretch>
            <a:fillRect/>
          </a:stretch>
        </p:blipFill>
        <p:spPr bwMode="auto">
          <a:xfrm>
            <a:off x="5041900" y="4335462"/>
            <a:ext cx="2438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7480299" y="5229731"/>
            <a:ext cx="16636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  <a:cs typeface="Arial" panose="020B0604020202020204" pitchFamily="34" charset="0"/>
              </a:rPr>
              <a:t>Figure from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Longyi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Bao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</a:t>
            </a:r>
            <a:endParaRPr lang="en-US" sz="1600" dirty="0" smtClean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sz="1600" dirty="0" smtClean="0">
                <a:latin typeface="+mn-lt"/>
                <a:cs typeface="Arial" panose="020B0604020202020204" pitchFamily="34" charset="0"/>
              </a:rPr>
              <a:t>Nanotechnology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(2013)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94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Material Effect</a:t>
            </a:r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628650" y="5973763"/>
            <a:ext cx="2995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</a:rPr>
              <a:t>Figure from Yyang340 - Wikipedia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8963" y="1241604"/>
            <a:ext cx="7962900" cy="5215395"/>
            <a:chOff x="588963" y="875844"/>
            <a:chExt cx="7962900" cy="5215395"/>
          </a:xfrm>
        </p:grpSpPr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901700" y="875844"/>
              <a:ext cx="7032625" cy="5215395"/>
              <a:chOff x="901975" y="875848"/>
              <a:chExt cx="7031722" cy="5216062"/>
            </a:xfrm>
          </p:grpSpPr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901975" y="881286"/>
                <a:ext cx="7031722" cy="5210624"/>
                <a:chOff x="901975" y="881286"/>
                <a:chExt cx="7031722" cy="5210624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4562280" y="881069"/>
                  <a:ext cx="0" cy="5210841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901975" y="3437271"/>
                  <a:ext cx="7031722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8"/>
              <p:cNvGrpSpPr>
                <a:grpSpLocks/>
              </p:cNvGrpSpPr>
              <p:nvPr/>
            </p:nvGrpSpPr>
            <p:grpSpPr bwMode="auto">
              <a:xfrm>
                <a:off x="4099086" y="875848"/>
                <a:ext cx="3834611" cy="2936577"/>
                <a:chOff x="4099086" y="875848"/>
                <a:chExt cx="3834611" cy="2936577"/>
              </a:xfrm>
            </p:grpSpPr>
            <p:sp>
              <p:nvSpPr>
                <p:cNvPr id="31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411839" y="3443046"/>
                  <a:ext cx="1521858" cy="369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800" dirty="0" smtClean="0">
                      <a:cs typeface="Arial" panose="020B0604020202020204" pitchFamily="34" charset="0"/>
                    </a:rPr>
                    <a:t>Electric Field</a:t>
                  </a:r>
                  <a:endParaRPr lang="en-US" sz="18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4099086" y="875848"/>
                  <a:ext cx="461606" cy="1290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vert270"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800" dirty="0" smtClean="0">
                      <a:cs typeface="Arial" panose="020B0604020202020204" pitchFamily="34" charset="0"/>
                    </a:rPr>
                    <a:t>Polarization</a:t>
                  </a:r>
                  <a:endParaRPr lang="en-US" sz="1800" dirty="0"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127250" y="1250950"/>
              <a:ext cx="4887913" cy="4405313"/>
              <a:chOff x="-204982" y="1795106"/>
              <a:chExt cx="8801354" cy="3276370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-202123" y="1795106"/>
                <a:ext cx="8798495" cy="3211433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800000">
                <a:off x="-204982" y="1860043"/>
                <a:ext cx="8798495" cy="3211433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588963" y="1955800"/>
              <a:ext cx="7962900" cy="2957513"/>
              <a:chOff x="-204982" y="1795106"/>
              <a:chExt cx="8801354" cy="327637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-203228" y="1795106"/>
                <a:ext cx="8799600" cy="3211299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0800000">
                <a:off x="-204982" y="1860177"/>
                <a:ext cx="8799599" cy="3211299"/>
              </a:xfrm>
              <a:custGeom>
                <a:avLst/>
                <a:gdLst>
                  <a:gd name="connsiteX0" fmla="*/ 8798856 w 8798856"/>
                  <a:gd name="connsiteY0" fmla="*/ 63755 h 3210935"/>
                  <a:gd name="connsiteX1" fmla="*/ 6534716 w 8798856"/>
                  <a:gd name="connsiteY1" fmla="*/ 63755 h 3210935"/>
                  <a:gd name="connsiteX2" fmla="*/ 4749173 w 8798856"/>
                  <a:gd name="connsiteY2" fmla="*/ 726319 h 3210935"/>
                  <a:gd name="connsiteX3" fmla="*/ 2392994 w 8798856"/>
                  <a:gd name="connsiteY3" fmla="*/ 2566775 h 3210935"/>
                  <a:gd name="connsiteX4" fmla="*/ 0 w 8798856"/>
                  <a:gd name="connsiteY4" fmla="*/ 3210935 h 321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8856" h="3210935">
                    <a:moveTo>
                      <a:pt x="8798856" y="63755"/>
                    </a:moveTo>
                    <a:cubicBezTo>
                      <a:pt x="8004259" y="8541"/>
                      <a:pt x="7209663" y="-46672"/>
                      <a:pt x="6534716" y="63755"/>
                    </a:cubicBezTo>
                    <a:cubicBezTo>
                      <a:pt x="5859769" y="174182"/>
                      <a:pt x="5439460" y="309149"/>
                      <a:pt x="4749173" y="726319"/>
                    </a:cubicBezTo>
                    <a:cubicBezTo>
                      <a:pt x="4058886" y="1143489"/>
                      <a:pt x="3184523" y="2152672"/>
                      <a:pt x="2392994" y="2566775"/>
                    </a:cubicBezTo>
                    <a:cubicBezTo>
                      <a:pt x="1601465" y="2980878"/>
                      <a:pt x="0" y="3210935"/>
                      <a:pt x="0" y="3210935"/>
                    </a:cubicBezTo>
                  </a:path>
                </a:pathLst>
              </a:custGeom>
              <a:ln w="3810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054600" y="1243013"/>
              <a:ext cx="1098550" cy="1265237"/>
              <a:chOff x="5054266" y="1242393"/>
              <a:chExt cx="1098884" cy="1265857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054266" y="1255099"/>
                <a:ext cx="1086180" cy="1242033"/>
              </a:xfrm>
              <a:custGeom>
                <a:avLst/>
                <a:gdLst>
                  <a:gd name="connsiteX0" fmla="*/ 1086184 w 1086184"/>
                  <a:gd name="connsiteY0" fmla="*/ 0 h 1243264"/>
                  <a:gd name="connsiteX1" fmla="*/ 1012657 w 1086184"/>
                  <a:gd name="connsiteY1" fmla="*/ 0 h 1243264"/>
                  <a:gd name="connsiteX2" fmla="*/ 852236 w 1086184"/>
                  <a:gd name="connsiteY2" fmla="*/ 30079 h 1243264"/>
                  <a:gd name="connsiteX3" fmla="*/ 611605 w 1086184"/>
                  <a:gd name="connsiteY3" fmla="*/ 100264 h 1243264"/>
                  <a:gd name="connsiteX4" fmla="*/ 421105 w 1086184"/>
                  <a:gd name="connsiteY4" fmla="*/ 207211 h 1243264"/>
                  <a:gd name="connsiteX5" fmla="*/ 233947 w 1086184"/>
                  <a:gd name="connsiteY5" fmla="*/ 340895 h 1243264"/>
                  <a:gd name="connsiteX6" fmla="*/ 70184 w 1086184"/>
                  <a:gd name="connsiteY6" fmla="*/ 497974 h 1243264"/>
                  <a:gd name="connsiteX7" fmla="*/ 6684 w 1086184"/>
                  <a:gd name="connsiteY7" fmla="*/ 561474 h 1243264"/>
                  <a:gd name="connsiteX8" fmla="*/ 0 w 1086184"/>
                  <a:gd name="connsiteY8" fmla="*/ 1243264 h 1243264"/>
                  <a:gd name="connsiteX9" fmla="*/ 227263 w 1086184"/>
                  <a:gd name="connsiteY9" fmla="*/ 1122948 h 1243264"/>
                  <a:gd name="connsiteX10" fmla="*/ 471236 w 1086184"/>
                  <a:gd name="connsiteY10" fmla="*/ 1022685 h 1243264"/>
                  <a:gd name="connsiteX11" fmla="*/ 678447 w 1086184"/>
                  <a:gd name="connsiteY11" fmla="*/ 939132 h 1243264"/>
                  <a:gd name="connsiteX12" fmla="*/ 862263 w 1086184"/>
                  <a:gd name="connsiteY12" fmla="*/ 875632 h 1243264"/>
                  <a:gd name="connsiteX13" fmla="*/ 1082842 w 1086184"/>
                  <a:gd name="connsiteY13" fmla="*/ 818816 h 1243264"/>
                  <a:gd name="connsiteX14" fmla="*/ 1086184 w 1086184"/>
                  <a:gd name="connsiteY14" fmla="*/ 0 h 124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6184" h="1243264">
                    <a:moveTo>
                      <a:pt x="1086184" y="0"/>
                    </a:moveTo>
                    <a:lnTo>
                      <a:pt x="1012657" y="0"/>
                    </a:lnTo>
                    <a:lnTo>
                      <a:pt x="852236" y="30079"/>
                    </a:lnTo>
                    <a:lnTo>
                      <a:pt x="611605" y="100264"/>
                    </a:lnTo>
                    <a:lnTo>
                      <a:pt x="421105" y="207211"/>
                    </a:lnTo>
                    <a:lnTo>
                      <a:pt x="233947" y="340895"/>
                    </a:lnTo>
                    <a:lnTo>
                      <a:pt x="70184" y="497974"/>
                    </a:lnTo>
                    <a:lnTo>
                      <a:pt x="6684" y="561474"/>
                    </a:lnTo>
                    <a:lnTo>
                      <a:pt x="0" y="1243264"/>
                    </a:lnTo>
                    <a:lnTo>
                      <a:pt x="227263" y="1122948"/>
                    </a:lnTo>
                    <a:lnTo>
                      <a:pt x="471236" y="1022685"/>
                    </a:lnTo>
                    <a:lnTo>
                      <a:pt x="678447" y="939132"/>
                    </a:lnTo>
                    <a:lnTo>
                      <a:pt x="862263" y="875632"/>
                    </a:lnTo>
                    <a:lnTo>
                      <a:pt x="1082842" y="818816"/>
                    </a:lnTo>
                    <a:lnTo>
                      <a:pt x="1086184" y="0"/>
                    </a:lnTo>
                    <a:close/>
                  </a:path>
                </a:pathLst>
              </a:custGeom>
              <a:solidFill>
                <a:srgbClr val="376092">
                  <a:alpha val="6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>
                <a:off x="5060950" y="1242393"/>
                <a:ext cx="1092200" cy="1265857"/>
                <a:chOff x="5060950" y="1242393"/>
                <a:chExt cx="1092200" cy="1265857"/>
              </a:xfrm>
            </p:grpSpPr>
            <p:cxnSp>
              <p:nvCxnSpPr>
                <p:cNvPr id="21" name="Straight Connector 20"/>
                <p:cNvCxnSpPr>
                  <a:endCxn id="24" idx="0"/>
                </p:cNvCxnSpPr>
                <p:nvPr/>
              </p:nvCxnSpPr>
              <p:spPr>
                <a:xfrm flipH="1">
                  <a:off x="5060618" y="1810996"/>
                  <a:ext cx="12704" cy="697254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153150" y="1242393"/>
                  <a:ext cx="0" cy="833845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22"/>
                <p:cNvSpPr/>
                <p:nvPr/>
              </p:nvSpPr>
              <p:spPr>
                <a:xfrm>
                  <a:off x="5066970" y="1250334"/>
                  <a:ext cx="1073476" cy="571780"/>
                </a:xfrm>
                <a:custGeom>
                  <a:avLst/>
                  <a:gdLst>
                    <a:gd name="connsiteX0" fmla="*/ 1073150 w 1073150"/>
                    <a:gd name="connsiteY0" fmla="*/ 0 h 571500"/>
                    <a:gd name="connsiteX1" fmla="*/ 704850 w 1073150"/>
                    <a:gd name="connsiteY1" fmla="*/ 69850 h 571500"/>
                    <a:gd name="connsiteX2" fmla="*/ 342900 w 1073150"/>
                    <a:gd name="connsiteY2" fmla="*/ 260350 h 571500"/>
                    <a:gd name="connsiteX3" fmla="*/ 101600 w 1073150"/>
                    <a:gd name="connsiteY3" fmla="*/ 469900 h 571500"/>
                    <a:gd name="connsiteX4" fmla="*/ 0 w 1073150"/>
                    <a:gd name="connsiteY4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3150" h="571500">
                      <a:moveTo>
                        <a:pt x="1073150" y="0"/>
                      </a:moveTo>
                      <a:cubicBezTo>
                        <a:pt x="949854" y="13229"/>
                        <a:pt x="826558" y="26458"/>
                        <a:pt x="704850" y="69850"/>
                      </a:cubicBezTo>
                      <a:cubicBezTo>
                        <a:pt x="583142" y="113242"/>
                        <a:pt x="443442" y="193675"/>
                        <a:pt x="342900" y="260350"/>
                      </a:cubicBezTo>
                      <a:cubicBezTo>
                        <a:pt x="242358" y="327025"/>
                        <a:pt x="158750" y="418042"/>
                        <a:pt x="101600" y="469900"/>
                      </a:cubicBezTo>
                      <a:cubicBezTo>
                        <a:pt x="44450" y="521758"/>
                        <a:pt x="0" y="571500"/>
                        <a:pt x="0" y="571500"/>
                      </a:cubicBezTo>
                    </a:path>
                  </a:pathLst>
                </a:custGeom>
                <a:ln w="57150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060618" y="2076238"/>
                  <a:ext cx="1092532" cy="432012"/>
                </a:xfrm>
                <a:custGeom>
                  <a:avLst/>
                  <a:gdLst>
                    <a:gd name="connsiteX0" fmla="*/ 0 w 1092200"/>
                    <a:gd name="connsiteY0" fmla="*/ 431800 h 431800"/>
                    <a:gd name="connsiteX1" fmla="*/ 177800 w 1092200"/>
                    <a:gd name="connsiteY1" fmla="*/ 330200 h 431800"/>
                    <a:gd name="connsiteX2" fmla="*/ 450850 w 1092200"/>
                    <a:gd name="connsiteY2" fmla="*/ 209550 h 431800"/>
                    <a:gd name="connsiteX3" fmla="*/ 736600 w 1092200"/>
                    <a:gd name="connsiteY3" fmla="*/ 95250 h 431800"/>
                    <a:gd name="connsiteX4" fmla="*/ 971550 w 1092200"/>
                    <a:gd name="connsiteY4" fmla="*/ 19050 h 431800"/>
                    <a:gd name="connsiteX5" fmla="*/ 1092200 w 1092200"/>
                    <a:gd name="connsiteY5" fmla="*/ 0 h 4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200" h="431800">
                      <a:moveTo>
                        <a:pt x="0" y="431800"/>
                      </a:moveTo>
                      <a:cubicBezTo>
                        <a:pt x="51329" y="399521"/>
                        <a:pt x="102658" y="367242"/>
                        <a:pt x="177800" y="330200"/>
                      </a:cubicBezTo>
                      <a:cubicBezTo>
                        <a:pt x="252942" y="293158"/>
                        <a:pt x="357717" y="248708"/>
                        <a:pt x="450850" y="209550"/>
                      </a:cubicBezTo>
                      <a:cubicBezTo>
                        <a:pt x="543983" y="170392"/>
                        <a:pt x="649817" y="127000"/>
                        <a:pt x="736600" y="95250"/>
                      </a:cubicBezTo>
                      <a:cubicBezTo>
                        <a:pt x="823383" y="63500"/>
                        <a:pt x="912283" y="34925"/>
                        <a:pt x="971550" y="19050"/>
                      </a:cubicBezTo>
                      <a:cubicBezTo>
                        <a:pt x="1030817" y="3175"/>
                        <a:pt x="1092200" y="0"/>
                        <a:pt x="1092200" y="0"/>
                      </a:cubicBezTo>
                    </a:path>
                  </a:pathLst>
                </a:cu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458" y="1266825"/>
            <a:ext cx="3392488" cy="47926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14" y="2183766"/>
            <a:ext cx="7886700" cy="1325563"/>
          </a:xfrm>
        </p:spPr>
        <p:txBody>
          <a:bodyPr/>
          <a:lstStyle/>
          <a:p>
            <a:pPr algn="ctr"/>
            <a:r>
              <a:rPr lang="en-US" sz="5600" dirty="0" smtClean="0"/>
              <a:t>Goals &amp; Progress</a:t>
            </a:r>
            <a:endParaRPr lang="en-US" sz="5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1FFBA2F-4A4E-4B46-A791-EEF82C7D3D96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7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the pyroelectric effect in liquid crystals and </a:t>
            </a:r>
            <a:r>
              <a:rPr lang="en-US" dirty="0" smtClean="0"/>
              <a:t>polymers</a:t>
            </a:r>
            <a:endParaRPr lang="en-US" dirty="0"/>
          </a:p>
          <a:p>
            <a:r>
              <a:rPr lang="en-US" dirty="0"/>
              <a:t>Convert waste heat to electrical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 smtClean="0"/>
              <a:t>Measure properties of specimens</a:t>
            </a:r>
          </a:p>
          <a:p>
            <a:r>
              <a:rPr lang="en-US" dirty="0" smtClean="0"/>
              <a:t>Design a switching and harvesting circuit</a:t>
            </a:r>
          </a:p>
          <a:p>
            <a:r>
              <a:rPr lang="en-US" dirty="0" smtClean="0"/>
              <a:t>Expose pyroelectric device to a thermal cycle</a:t>
            </a:r>
          </a:p>
          <a:p>
            <a:r>
              <a:rPr lang="en-US" dirty="0" smtClean="0"/>
              <a:t>Withstand 400V across 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documented for future work</a:t>
            </a:r>
          </a:p>
          <a:p>
            <a:r>
              <a:rPr lang="en-US" dirty="0"/>
              <a:t>Modular for varying pyroelectric </a:t>
            </a:r>
            <a:r>
              <a:rPr lang="en-US" dirty="0" smtClean="0"/>
              <a:t>materials</a:t>
            </a:r>
            <a:endParaRPr lang="en-US" dirty="0"/>
          </a:p>
          <a:p>
            <a:r>
              <a:rPr lang="en-US" dirty="0"/>
              <a:t>Scalable to significant current and power levels</a:t>
            </a:r>
          </a:p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Convert </a:t>
            </a:r>
            <a:r>
              <a:rPr lang="en-US" sz="3200" dirty="0" smtClean="0">
                <a:solidFill>
                  <a:srgbClr val="FF0000"/>
                </a:solidFill>
              </a:rPr>
              <a:t>waste thermal energy </a:t>
            </a:r>
            <a:r>
              <a:rPr lang="en-US" sz="3200" dirty="0" smtClean="0"/>
              <a:t>to electricity.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Design a system to utilize the pyroelectric effect in materials with </a:t>
            </a:r>
            <a:r>
              <a:rPr lang="en-US" sz="3200" dirty="0" smtClean="0">
                <a:solidFill>
                  <a:srgbClr val="FF0000"/>
                </a:solidFill>
              </a:rPr>
              <a:t>high entropy transitions.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Pyroelectric specimens</a:t>
            </a:r>
          </a:p>
          <a:p>
            <a:pPr lvl="1"/>
            <a:r>
              <a:rPr lang="en-US" dirty="0" smtClean="0"/>
              <a:t>Liquid crystal cells</a:t>
            </a:r>
          </a:p>
          <a:p>
            <a:pPr lvl="1"/>
            <a:r>
              <a:rPr lang="en-US" dirty="0" smtClean="0"/>
              <a:t>P(VDF-</a:t>
            </a:r>
            <a:r>
              <a:rPr lang="en-US" dirty="0" err="1" smtClean="0"/>
              <a:t>TrFE</a:t>
            </a:r>
            <a:r>
              <a:rPr lang="en-US" dirty="0" smtClean="0"/>
              <a:t>) films</a:t>
            </a:r>
          </a:p>
          <a:p>
            <a:r>
              <a:rPr lang="en-US" dirty="0" smtClean="0"/>
              <a:t>Characterization circuit</a:t>
            </a:r>
          </a:p>
          <a:p>
            <a:pPr lvl="1"/>
            <a:r>
              <a:rPr lang="en-US" dirty="0" smtClean="0"/>
              <a:t>Electrical </a:t>
            </a:r>
            <a:r>
              <a:rPr lang="en-US" dirty="0"/>
              <a:t>property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Harvesting circuit</a:t>
            </a:r>
          </a:p>
          <a:p>
            <a:pPr lvl="1"/>
            <a:r>
              <a:rPr lang="en-US" dirty="0" smtClean="0"/>
              <a:t>Microcontroller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risk project utilizing new, unproven materials and techniques</a:t>
            </a:r>
          </a:p>
          <a:p>
            <a:r>
              <a:rPr lang="en-US" dirty="0" smtClean="0"/>
              <a:t>Potentially transformative for thermal energy harvesting industry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6228" y="1690689"/>
            <a:ext cx="3934066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Trent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Borman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leader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-Liquid crystal device fabrication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-P(VDF-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TrFE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device fabrication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-Material electrical property curves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-Management of bill of materials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6822" y="1715234"/>
            <a:ext cx="4572000" cy="2383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Etherington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-Project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-Communication (weekly report)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-Control systems and control code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-Circuitry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6822" y="4123252"/>
            <a:ext cx="3720594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Joshua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Grindeland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page design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-Circuitry design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Pspice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circuit design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-Electrical device research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228" y="4074162"/>
            <a:ext cx="3720594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Tommy </a:t>
            </a:r>
            <a:r>
              <a:rPr lang="en-US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Geske</a:t>
            </a: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-Bibliography and Sourcing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-Liquid crystal device fabrication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-P(VDF-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TrFE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device fabrication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-Thermodynamic curve generation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6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130465"/>
              </p:ext>
            </p:extLst>
          </p:nvPr>
        </p:nvGraphicFramePr>
        <p:xfrm>
          <a:off x="90530" y="2476501"/>
          <a:ext cx="9136423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Visio" r:id="rId4" imgW="9725056" imgH="3057480" progId="Visio.Drawing.15">
                  <p:embed/>
                </p:oleObj>
              </mc:Choice>
              <mc:Fallback>
                <p:oleObj name="Visio" r:id="rId4" imgW="9725056" imgH="30574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530" y="2476501"/>
                        <a:ext cx="9136423" cy="287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" y="2003536"/>
            <a:ext cx="9053469" cy="33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3" y="3724730"/>
            <a:ext cx="3008105" cy="227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Pyroelectric specimens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Characterization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Harvesting circuit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18865" r="23085" b="24539"/>
          <a:stretch/>
        </p:blipFill>
        <p:spPr>
          <a:xfrm>
            <a:off x="5439074" y="1688615"/>
            <a:ext cx="2488591" cy="1811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14" y="3703272"/>
            <a:ext cx="3421915" cy="2327457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>
            <a:off x="3896377" y="2594589"/>
            <a:ext cx="1542697" cy="1079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3" idx="3"/>
            <a:endCxn id="9" idx="1"/>
          </p:cNvCxnSpPr>
          <p:nvPr/>
        </p:nvCxnSpPr>
        <p:spPr>
          <a:xfrm>
            <a:off x="3867608" y="4863764"/>
            <a:ext cx="568871" cy="3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77174" y="1657500"/>
            <a:ext cx="39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3931" y="37704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38166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7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"/>
          <a:stretch/>
        </p:blipFill>
        <p:spPr>
          <a:xfrm>
            <a:off x="0" y="968189"/>
            <a:ext cx="5562600" cy="5565961"/>
          </a:xfrm>
          <a:prstGeom prst="rect">
            <a:avLst/>
          </a:prstGeom>
        </p:spPr>
      </p:pic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98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Polymer Specimens</a:t>
            </a:r>
          </a:p>
        </p:txBody>
      </p:sp>
      <p:sp>
        <p:nvSpPr>
          <p:cNvPr id="35842" name="Content Placeholder 4"/>
          <p:cNvSpPr>
            <a:spLocks noGrp="1"/>
          </p:cNvSpPr>
          <p:nvPr>
            <p:ph idx="1"/>
          </p:nvPr>
        </p:nvSpPr>
        <p:spPr>
          <a:xfrm>
            <a:off x="3937692" y="1024933"/>
            <a:ext cx="417435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P(VDF-</a:t>
            </a:r>
            <a:r>
              <a:rPr lang="en-US" sz="2400" dirty="0" err="1" smtClean="0"/>
              <a:t>TrFE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Spin coating</a:t>
            </a:r>
          </a:p>
          <a:p>
            <a:r>
              <a:rPr lang="en-US" sz="2400" dirty="0" smtClean="0"/>
              <a:t>1.2 micron thickness</a:t>
            </a:r>
          </a:p>
          <a:p>
            <a:pPr algn="just"/>
            <a:r>
              <a:rPr lang="en-US" sz="2400" dirty="0" smtClean="0"/>
              <a:t>ITO substrate</a:t>
            </a:r>
          </a:p>
          <a:p>
            <a:pPr algn="just"/>
            <a:r>
              <a:rPr lang="en-US" sz="2400" dirty="0" err="1" smtClean="0"/>
              <a:t>Pinholing</a:t>
            </a:r>
            <a:r>
              <a:rPr lang="en-US" sz="2400" dirty="0" smtClean="0"/>
              <a:t> </a:t>
            </a:r>
            <a:r>
              <a:rPr lang="en-US" sz="2400" dirty="0" smtClean="0"/>
              <a:t>shorts </a:t>
            </a:r>
            <a:r>
              <a:rPr lang="en-US" sz="2400" dirty="0" smtClean="0"/>
              <a:t>ITO to top electrode</a:t>
            </a:r>
            <a:endParaRPr lang="en-US" sz="2400" dirty="0" smtClean="0"/>
          </a:p>
          <a:p>
            <a:pPr algn="just"/>
            <a:r>
              <a:rPr lang="en-US" sz="2400" dirty="0" smtClean="0"/>
              <a:t>Process being refined</a:t>
            </a:r>
          </a:p>
        </p:txBody>
      </p:sp>
      <p:pic>
        <p:nvPicPr>
          <p:cNvPr id="3584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94" y="4164531"/>
            <a:ext cx="4684559" cy="18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3" descr="pvdf-tref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14895"/>
            <a:ext cx="253841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840" name="Ink 35839"/>
              <p14:cNvContentPartPr/>
              <p14:nvPr/>
            </p14:nvContentPartPr>
            <p14:xfrm>
              <a:off x="411017" y="5401594"/>
              <a:ext cx="360" cy="360"/>
            </p14:xfrm>
          </p:contentPart>
        </mc:Choice>
        <mc:Fallback xmlns="">
          <p:pic>
            <p:nvPicPr>
              <p:cNvPr id="35840" name="Ink 358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417" y="5388994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5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Polymer Specimen Troubleshooting</a:t>
            </a:r>
          </a:p>
        </p:txBody>
      </p:sp>
      <p:sp>
        <p:nvSpPr>
          <p:cNvPr id="3584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Solvents</a:t>
            </a:r>
          </a:p>
          <a:p>
            <a:r>
              <a:rPr lang="en-US" dirty="0" smtClean="0"/>
              <a:t>Atmospheric conditions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Thickness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Currently in contact with a group which creates PVDF films at Nebraska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Purchasing commercial polymer films to test concepts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Barium </a:t>
            </a:r>
            <a:r>
              <a:rPr lang="en-US" dirty="0" err="1" smtClean="0"/>
              <a:t>Titanate</a:t>
            </a:r>
            <a:r>
              <a:rPr lang="en-US" dirty="0" smtClean="0"/>
              <a:t> Multi-layer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if high risk organic materials do not work</a:t>
            </a:r>
          </a:p>
          <a:p>
            <a:r>
              <a:rPr lang="en-US" dirty="0" smtClean="0"/>
              <a:t>Confirm functionality of harvesting circuit</a:t>
            </a:r>
          </a:p>
          <a:p>
            <a:r>
              <a:rPr lang="en-US" dirty="0" smtClean="0"/>
              <a:t>Well documented in </a:t>
            </a:r>
            <a:r>
              <a:rPr lang="en-US" dirty="0" smtClean="0"/>
              <a:t>literature</a:t>
            </a:r>
            <a:endParaRPr lang="en-US" dirty="0"/>
          </a:p>
          <a:p>
            <a:r>
              <a:rPr lang="en-US" dirty="0" smtClean="0"/>
              <a:t>Preliminary testing of BaTiO</a:t>
            </a:r>
            <a:r>
              <a:rPr lang="en-US" baseline="-25000" dirty="0" smtClean="0"/>
              <a:t>3</a:t>
            </a:r>
            <a:r>
              <a:rPr lang="en-US" dirty="0" smtClean="0"/>
              <a:t> MLCs show high breakdown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3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4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Liquid Crystal Specimens</a:t>
            </a:r>
          </a:p>
        </p:txBody>
      </p:sp>
      <p:sp>
        <p:nvSpPr>
          <p:cNvPr id="41986" name="Content Placeholder 6"/>
          <p:cNvSpPr>
            <a:spLocks noGrp="1"/>
          </p:cNvSpPr>
          <p:nvPr>
            <p:ph idx="1"/>
          </p:nvPr>
        </p:nvSpPr>
        <p:spPr>
          <a:xfrm>
            <a:off x="457200" y="1366838"/>
            <a:ext cx="4008103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cells</a:t>
            </a:r>
          </a:p>
          <a:p>
            <a:r>
              <a:rPr lang="en-US" dirty="0" smtClean="0"/>
              <a:t>5CB liquid crystal</a:t>
            </a:r>
          </a:p>
          <a:p>
            <a:r>
              <a:rPr lang="en-US" dirty="0" smtClean="0"/>
              <a:t>Increasing polarization with electric field</a:t>
            </a:r>
          </a:p>
          <a:p>
            <a:r>
              <a:rPr lang="en-US" dirty="0" smtClean="0"/>
              <a:t>Frequency tuning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65303" y="1301100"/>
            <a:ext cx="4332389" cy="3260324"/>
            <a:chOff x="436228" y="3227543"/>
            <a:chExt cx="4332389" cy="3260324"/>
          </a:xfrm>
        </p:grpSpPr>
        <p:sp>
          <p:nvSpPr>
            <p:cNvPr id="41988" name="TextBox 4"/>
            <p:cNvSpPr txBox="1">
              <a:spLocks noChangeArrowheads="1"/>
            </p:cNvSpPr>
            <p:nvPr/>
          </p:nvSpPr>
          <p:spPr bwMode="auto">
            <a:xfrm>
              <a:off x="436228" y="6118535"/>
              <a:ext cx="43323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1800" dirty="0" err="1">
                  <a:latin typeface="+mn-lt"/>
                </a:rPr>
                <a:t>Instec</a:t>
              </a:r>
              <a:r>
                <a:rPr lang="en-US" sz="1800" dirty="0">
                  <a:latin typeface="+mn-lt"/>
                </a:rPr>
                <a:t> Inc. Type SA and SB Liquid Crystal Cell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02173" y="3227543"/>
              <a:ext cx="4000500" cy="2971800"/>
              <a:chOff x="2571750" y="3414713"/>
              <a:chExt cx="4000500" cy="2971800"/>
            </a:xfrm>
          </p:grpSpPr>
          <p:pic>
            <p:nvPicPr>
              <p:cNvPr id="41987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1750" y="3414713"/>
                <a:ext cx="4000500" cy="297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381500" y="3414713"/>
                <a:ext cx="609600" cy="215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4" descr="2000px-4-Cyano-4'-pentylbipheny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7" y="4272900"/>
            <a:ext cx="4968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87960" y="5832761"/>
            <a:ext cx="334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Structure of 5CB Liquid Crystal</a:t>
            </a:r>
          </a:p>
        </p:txBody>
      </p:sp>
    </p:spTree>
    <p:extLst>
      <p:ext uri="{BB962C8B-B14F-4D97-AF65-F5344CB8AC3E}">
        <p14:creationId xmlns:p14="http://schemas.microsoft.com/office/powerpoint/2010/main" val="68592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Specimens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2869" r="30589" b="29706"/>
          <a:stretch/>
        </p:blipFill>
        <p:spPr>
          <a:xfrm>
            <a:off x="1479176" y="1492226"/>
            <a:ext cx="6185648" cy="49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 heat is abundant</a:t>
            </a:r>
          </a:p>
          <a:p>
            <a:r>
              <a:rPr lang="en-US" dirty="0" smtClean="0"/>
              <a:t>No clear industry leader in thermal energy to electric energy conversion</a:t>
            </a:r>
          </a:p>
          <a:p>
            <a:r>
              <a:rPr lang="en-US" dirty="0" smtClean="0"/>
              <a:t>Modern high entropy materials exceed bulk ceramics in performance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</a:t>
            </a:fld>
            <a:endParaRPr lang="en-US" dirty="0"/>
          </a:p>
        </p:txBody>
      </p:sp>
      <p:pic>
        <p:nvPicPr>
          <p:cNvPr id="8194" name="Picture 2" descr="http://ak5.picdn.net/shutterstock/videos/128392/preview/stock-footage-close-up-of-smoke-stack-exha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30" y="4001294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3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Troubleshooting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210V results in breakdown preventing the voltage from rising above 150V in the future</a:t>
            </a:r>
          </a:p>
          <a:p>
            <a:r>
              <a:rPr lang="en-US" dirty="0" smtClean="0"/>
              <a:t>400V breakdown observed by other 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Solutions </a:t>
            </a:r>
            <a:r>
              <a:rPr lang="en-US" dirty="0" smtClean="0"/>
              <a:t>investigated</a:t>
            </a:r>
            <a:endParaRPr lang="en-US" dirty="0"/>
          </a:p>
          <a:p>
            <a:pPr lvl="1"/>
            <a:r>
              <a:rPr lang="en-US" dirty="0" smtClean="0"/>
              <a:t>New liquid crystals (hygroscopic)</a:t>
            </a:r>
          </a:p>
          <a:p>
            <a:pPr lvl="1"/>
            <a:r>
              <a:rPr lang="en-US" dirty="0" smtClean="0"/>
              <a:t>Other liquid crystals (longer chain length)</a:t>
            </a:r>
          </a:p>
          <a:p>
            <a:pPr lvl="1"/>
            <a:r>
              <a:rPr lang="en-US" dirty="0" smtClean="0"/>
              <a:t>External contacts (prevent conduction)</a:t>
            </a:r>
          </a:p>
          <a:p>
            <a:pPr lvl="1"/>
            <a:r>
              <a:rPr lang="en-US" dirty="0" smtClean="0"/>
              <a:t>Increase temperature (phase change)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Crystal Troubleshooting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69" y="1506476"/>
            <a:ext cx="6743061" cy="4774990"/>
          </a:xfrm>
        </p:spPr>
      </p:pic>
    </p:spTree>
    <p:extLst>
      <p:ext uri="{BB962C8B-B14F-4D97-AF65-F5344CB8AC3E}">
        <p14:creationId xmlns:p14="http://schemas.microsoft.com/office/powerpoint/2010/main" val="304671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39489"/>
              </p:ext>
            </p:extLst>
          </p:nvPr>
        </p:nvGraphicFramePr>
        <p:xfrm>
          <a:off x="1811378" y="1037137"/>
          <a:ext cx="5743493" cy="49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Visio" r:id="rId4" imgW="1752664" imgH="1514514" progId="Visio.Drawing.15">
                  <p:embed/>
                </p:oleObj>
              </mc:Choice>
              <mc:Fallback>
                <p:oleObj name="Visio" r:id="rId4" imgW="1752664" imgH="15145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378" y="1037137"/>
                        <a:ext cx="5743493" cy="496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6030" y="5885963"/>
            <a:ext cx="659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values of the resistors and capacitor will be modified to match the various pyroelectric samples.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0512" y="267559"/>
            <a:ext cx="7122977" cy="66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ndara" panose="020E0502030303020204" pitchFamily="34" charset="0"/>
              </a:rPr>
              <a:t>Characterization: Sawyer-Tower</a:t>
            </a:r>
            <a:endParaRPr lang="en-US" sz="4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78524" y="267559"/>
            <a:ext cx="6786952" cy="6689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Harvester: Switch-level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-4317223" y="2459314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4335223" y="244131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768" name="Ink 32767"/>
              <p14:cNvContentPartPr/>
              <p14:nvPr/>
            </p14:nvContentPartPr>
            <p14:xfrm>
              <a:off x="-3521263" y="3530674"/>
              <a:ext cx="360" cy="360"/>
            </p14:xfrm>
          </p:contentPart>
        </mc:Choice>
        <mc:Fallback xmlns="">
          <p:pic>
            <p:nvPicPr>
              <p:cNvPr id="32768" name="Ink 327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539263" y="3512674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5540" y="1436260"/>
            <a:ext cx="9179539" cy="41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63526"/>
            <a:ext cx="7886700" cy="7846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Harvesting Circuit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1" y="999791"/>
            <a:ext cx="8546237" cy="55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"/>
          <a:stretch/>
        </p:blipFill>
        <p:spPr>
          <a:xfrm>
            <a:off x="-1" y="-3362"/>
            <a:ext cx="9144000" cy="6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22729" y="2283296"/>
            <a:ext cx="8498541" cy="4288954"/>
            <a:chOff x="436228" y="1690689"/>
            <a:chExt cx="8498541" cy="42889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2"/>
            <a:stretch/>
          </p:blipFill>
          <p:spPr>
            <a:xfrm>
              <a:off x="436228" y="1690689"/>
              <a:ext cx="8498541" cy="391962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651880" y="3213470"/>
              <a:ext cx="67235" cy="874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19868" y="2844138"/>
              <a:ext cx="915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Voltage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35071" y="5368026"/>
              <a:ext cx="524435" cy="361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35786" y="5610311"/>
              <a:ext cx="899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2729" y="1677993"/>
            <a:ext cx="849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Device 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27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92100"/>
            <a:ext cx="38068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Content Placeholder 2"/>
          <p:cNvSpPr txBox="1">
            <a:spLocks/>
          </p:cNvSpPr>
          <p:nvPr/>
        </p:nvSpPr>
        <p:spPr bwMode="auto">
          <a:xfrm>
            <a:off x="1027368" y="179671"/>
            <a:ext cx="708926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Future Work - Concept Sketch</a:t>
            </a:r>
            <a:endParaRPr lang="en-US" sz="4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4014788" y="1038225"/>
            <a:ext cx="485970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 dirty="0" smtClean="0">
                <a:latin typeface="+mn-lt"/>
                <a:cs typeface="Arial" panose="020B0604020202020204" pitchFamily="34" charset="0"/>
              </a:rPr>
              <a:t>The device consists of three subsystems:</a:t>
            </a:r>
          </a:p>
          <a:p>
            <a:pPr eaLnBrk="1" hangingPunct="1"/>
            <a:endParaRPr lang="en-US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+mn-lt"/>
                <a:cs typeface="Arial" panose="020B0604020202020204" pitchFamily="34" charset="0"/>
              </a:rPr>
              <a:t>Mechanical/Heat Transfer – Piston, stepper motor, silicone oil, heat sink, heating band.</a:t>
            </a:r>
          </a:p>
          <a:p>
            <a:pPr eaLnBrk="1" hangingPunct="1"/>
            <a:endParaRPr lang="en-US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+mn-lt"/>
                <a:cs typeface="Arial" panose="020B0604020202020204" pitchFamily="34" charset="0"/>
              </a:rPr>
              <a:t>Material – Pyroelectric material and contacts.</a:t>
            </a:r>
          </a:p>
          <a:p>
            <a:pPr eaLnBrk="1" hangingPunct="1"/>
            <a:endParaRPr lang="en-US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+mn-lt"/>
                <a:cs typeface="Arial" panose="020B0604020202020204" pitchFamily="34" charset="0"/>
              </a:rPr>
              <a:t>Electrical – Thermocouples, harvesting circuit, switching circuit, and motor controller.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1FFBA2F-4A4E-4B46-A791-EEF82C7D3D96}" type="slidenum">
              <a:rPr lang="en-US" smtClean="0"/>
              <a:pPr algn="l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2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characterization </a:t>
            </a:r>
            <a:r>
              <a:rPr lang="en-US" dirty="0" smtClean="0"/>
              <a:t>has preliminary results, but is an ongoing project</a:t>
            </a:r>
            <a:endParaRPr lang="en-US" dirty="0" smtClean="0"/>
          </a:p>
          <a:p>
            <a:r>
              <a:rPr lang="en-US" dirty="0" smtClean="0"/>
              <a:t>Preliminary circuits designed</a:t>
            </a:r>
          </a:p>
          <a:p>
            <a:r>
              <a:rPr lang="en-US" dirty="0" smtClean="0"/>
              <a:t>Heat transfer system will be explored later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-2706583" y="2152954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24583" y="2134954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11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thank Scott Beckman and </a:t>
            </a: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 smtClean="0"/>
              <a:t>Chaudry</a:t>
            </a:r>
            <a:r>
              <a:rPr lang="en-US" dirty="0" smtClean="0"/>
              <a:t> for their role as our advisors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would like to thank our client Pete Onsted for his generous donation to foster collaboration between materials science and electrical engineering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8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14" y="2183766"/>
            <a:ext cx="7886700" cy="185884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Background &amp;</a:t>
            </a:r>
            <a:br>
              <a:rPr lang="en-US" sz="6000" dirty="0" smtClean="0"/>
            </a:br>
            <a:r>
              <a:rPr lang="en-US" sz="6000" dirty="0" smtClean="0"/>
              <a:t>Motivation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1FFBA2F-4A4E-4B46-A791-EEF82C7D3D96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0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1FFBA2F-4A4E-4B46-A791-EEF82C7D3D96}" type="slidenum">
              <a:rPr lang="en-US" smtClean="0"/>
              <a:pPr algn="l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4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voltages</a:t>
            </a:r>
          </a:p>
          <a:p>
            <a:pPr lvl="1"/>
            <a:r>
              <a:rPr lang="en-US" dirty="0" smtClean="0"/>
              <a:t>Lockout tag out</a:t>
            </a:r>
          </a:p>
          <a:p>
            <a:pPr lvl="1"/>
            <a:r>
              <a:rPr lang="en-US" dirty="0" smtClean="0"/>
              <a:t>Insulating gloves</a:t>
            </a:r>
          </a:p>
          <a:p>
            <a:r>
              <a:rPr lang="en-US" dirty="0" smtClean="0"/>
              <a:t>Temperatures</a:t>
            </a:r>
          </a:p>
          <a:p>
            <a:pPr lvl="1"/>
            <a:r>
              <a:rPr lang="en-US" dirty="0" smtClean="0"/>
              <a:t>Heat resistant gloves</a:t>
            </a:r>
          </a:p>
          <a:p>
            <a:pPr lvl="1"/>
            <a:r>
              <a:rPr lang="en-US" dirty="0" smtClean="0"/>
              <a:t>Oil resistant clothing</a:t>
            </a:r>
          </a:p>
          <a:p>
            <a:pPr lvl="1"/>
            <a:r>
              <a:rPr lang="en-US" dirty="0" smtClean="0"/>
              <a:t>Safety goggles</a:t>
            </a:r>
          </a:p>
          <a:p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Chemical resistant gloves</a:t>
            </a:r>
          </a:p>
          <a:p>
            <a:pPr lvl="1"/>
            <a:r>
              <a:rPr lang="en-US" dirty="0" smtClean="0"/>
              <a:t>Storage and disposal plan</a:t>
            </a:r>
          </a:p>
          <a:p>
            <a:pPr lvl="1"/>
            <a:r>
              <a:rPr lang="en-US" dirty="0" smtClean="0"/>
              <a:t>Fume hood</a:t>
            </a:r>
          </a:p>
          <a:p>
            <a:pPr lvl="1"/>
            <a:r>
              <a:rPr lang="en-US" dirty="0" smtClean="0"/>
              <a:t>Safety goggles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– Liquid Crystals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39476"/>
              </p:ext>
            </p:extLst>
          </p:nvPr>
        </p:nvGraphicFramePr>
        <p:xfrm>
          <a:off x="638209" y="1807585"/>
          <a:ext cx="7867583" cy="32428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80647"/>
                <a:gridCol w="2337625"/>
                <a:gridCol w="869904"/>
                <a:gridCol w="1002048"/>
                <a:gridCol w="1039612"/>
                <a:gridCol w="113774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Supplier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Quantity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Price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Subtotal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Sigma Aldrich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4’-Pentyl-4biphenylcarbonitrile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Gram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72.30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72.30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Sigma Aldrich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4’-Hexyl-4biphenylcarbonitrile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Gram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90.20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90.20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Sigma Aldrich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4’-Octyl-4biphenylcarbonitrile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Gram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84.80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84.80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Instec Inc.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Homeotropic alignment LC cells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Holders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14.00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280.00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$  527.30 </a:t>
                      </a:r>
                      <a:endParaRPr lang="en-US" sz="2000" b="1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8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– Polymer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12838"/>
              </p:ext>
            </p:extLst>
          </p:nvPr>
        </p:nvGraphicFramePr>
        <p:xfrm>
          <a:off x="635114" y="1807585"/>
          <a:ext cx="7873772" cy="32428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98618"/>
                <a:gridCol w="2260600"/>
                <a:gridCol w="1054499"/>
                <a:gridCol w="1002048"/>
                <a:gridCol w="915497"/>
                <a:gridCol w="114251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Supplier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Quantity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Price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Subtotal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Delta Technologies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ITO coated glass slides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Piece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  8.00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160.00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Piezotech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PVDF-TrFE 70/30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Gram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10.00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20.00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Sigma Aldrich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N,N-</a:t>
                      </a:r>
                      <a:r>
                        <a:rPr lang="en-US" sz="2000" u="none" strike="noStrike" dirty="0" err="1">
                          <a:effectLst/>
                        </a:rPr>
                        <a:t>Dimethylformamide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Liter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85.40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85.40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7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Fisher Scientific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1oz/30mL Polypropylene Bottles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12ct Pack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12.53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25.06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$  290.46 </a:t>
                      </a:r>
                      <a:endParaRPr lang="en-US" sz="2000" b="1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3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– Lab Supplies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05826"/>
              </p:ext>
            </p:extLst>
          </p:nvPr>
        </p:nvGraphicFramePr>
        <p:xfrm>
          <a:off x="786729" y="1479492"/>
          <a:ext cx="7570542" cy="44705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66800"/>
                <a:gridCol w="2057400"/>
                <a:gridCol w="1311674"/>
                <a:gridCol w="1002048"/>
                <a:gridCol w="1009160"/>
                <a:gridCol w="112346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Supplier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Quantity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Price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Subtotal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Fisher Scientific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Acetone (Certified ACS)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4L Bottle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22.06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22.06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Fisher Scientific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Methanol (Certified ACS)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4L Bottle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16.12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16.12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Fisher Scientific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Best Butyl II Gloves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Pair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50.47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50.47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Fisher Scientific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4.4 x 8.4 Lint Free Wipers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280ct Box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3.82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7.64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3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Fisher Scientific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Cotton-Tipped Wooden Applicators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1000ct Pack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7.71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7.71 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Fisher Scientific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Graduated Disposable Pipettes</a:t>
                      </a:r>
                      <a:endParaRPr lang="en-US" sz="2000" b="0" i="0" u="none" strike="noStrike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500ct Box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14.29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14.29 </a:t>
                      </a:r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66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– Lab Supplies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72950"/>
              </p:ext>
            </p:extLst>
          </p:nvPr>
        </p:nvGraphicFramePr>
        <p:xfrm>
          <a:off x="786384" y="1481138"/>
          <a:ext cx="7571232" cy="44862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69848"/>
                <a:gridCol w="2057400"/>
                <a:gridCol w="1307592"/>
                <a:gridCol w="1005840"/>
                <a:gridCol w="1005840"/>
                <a:gridCol w="1124712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Supplier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Quantity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Price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Subtotal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Chem</a:t>
                      </a:r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Stores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Disposable Nitrile Gloves 50pr/box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Box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6.04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12.08 </a:t>
                      </a:r>
                    </a:p>
                  </a:txBody>
                  <a:tcPr marL="9525" marR="9525" marT="9525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Ted Pella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Carbon Conductive Sheet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Pack/10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39.75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39.75 </a:t>
                      </a:r>
                    </a:p>
                  </a:txBody>
                  <a:tcPr marL="9525" marR="9525" marT="9525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Ted Pella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Copper Conductive Tape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Roll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41.25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41.25 </a:t>
                      </a:r>
                    </a:p>
                  </a:txBody>
                  <a:tcPr marL="9525" marR="9525" marT="9525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Ted Pella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Double Sided </a:t>
                      </a:r>
                      <a:r>
                        <a:rPr lang="en-US" sz="2000" b="0" i="0" u="none" strike="noStrike" dirty="0" err="1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Kapton</a:t>
                      </a:r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Tape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Roll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52.10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52.10 </a:t>
                      </a:r>
                    </a:p>
                  </a:txBody>
                  <a:tcPr marL="9525" marR="9525" marT="9525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Ted Pella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PELCO Water Based Carbon Paint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50g Bottle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9.95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  9.95 </a:t>
                      </a:r>
                    </a:p>
                  </a:txBody>
                  <a:tcPr marL="9525" marR="9525" marT="9525" marB="0" anchor="b"/>
                </a:tc>
              </a:tr>
              <a:tr h="30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Ted Pella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PELCO Colloidal Silver Paste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25g Bottle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59.50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  59.50 </a:t>
                      </a:r>
                    </a:p>
                  </a:txBody>
                  <a:tcPr marL="9525" marR="9525" marT="9525" marB="0" anchor="b"/>
                </a:tc>
              </a:tr>
              <a:tr h="16972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828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82828"/>
                          </a:solidFill>
                          <a:effectLst/>
                          <a:latin typeface="Calibri" panose="020F0502020204030204" pitchFamily="34" charset="0"/>
                        </a:rPr>
                        <a:t> $  332.92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0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2014" y="174812"/>
            <a:ext cx="7886700" cy="1325563"/>
          </a:xfrm>
        </p:spPr>
        <p:txBody>
          <a:bodyPr/>
          <a:lstStyle/>
          <a:p>
            <a:r>
              <a:rPr lang="en-US" dirty="0" smtClean="0"/>
              <a:t>Cost Analysis - Electrical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42639"/>
              </p:ext>
            </p:extLst>
          </p:nvPr>
        </p:nvGraphicFramePr>
        <p:xfrm>
          <a:off x="567460" y="1142174"/>
          <a:ext cx="8031254" cy="459896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25017"/>
                <a:gridCol w="2172775"/>
                <a:gridCol w="1062318"/>
                <a:gridCol w="1148042"/>
                <a:gridCol w="1070723"/>
                <a:gridCol w="952379"/>
              </a:tblGrid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Supplier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Name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Unit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Quantity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Price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Sparkfun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Arduino Uno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Board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29.95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29.95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35V - 1uF - MLC - X7R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Capacitor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0.23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1.13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DC/DC 1kV converter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Unit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189.02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189.02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Transistor </a:t>
                      </a:r>
                      <a:r>
                        <a:rPr lang="en-US" sz="1800" u="none" strike="noStrike" dirty="0" err="1">
                          <a:effectLst/>
                        </a:rPr>
                        <a:t>Optocoupler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6-DIP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0.94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9.40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 Row </a:t>
                      </a:r>
                      <a:r>
                        <a:rPr lang="en-US" sz="1800" u="none" strike="noStrike" dirty="0" err="1">
                          <a:effectLst/>
                        </a:rPr>
                        <a:t>solderless</a:t>
                      </a:r>
                      <a:r>
                        <a:rPr lang="en-US" sz="1800" u="none" strike="noStrike" dirty="0">
                          <a:effectLst/>
                        </a:rPr>
                        <a:t> BB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Board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122.04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122.04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Temperature Sensor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1.42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4.26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K-type </a:t>
                      </a:r>
                      <a:r>
                        <a:rPr lang="en-US" sz="1800" u="none" strike="noStrike" dirty="0">
                          <a:effectLst/>
                        </a:rPr>
                        <a:t>Temperature Probe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Unit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14.95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44.85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41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K-type </a:t>
                      </a:r>
                      <a:r>
                        <a:rPr lang="en-US" sz="1800" u="none" strike="noStrike" dirty="0">
                          <a:effectLst/>
                        </a:rPr>
                        <a:t>Thermocouple female sockets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7.10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21.30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Digikey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AC/DC wall pack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4.68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4.68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55725"/>
              </p:ext>
            </p:extLst>
          </p:nvPr>
        </p:nvGraphicFramePr>
        <p:xfrm>
          <a:off x="6575612" y="5738719"/>
          <a:ext cx="2023102" cy="4098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70723"/>
                <a:gridCol w="952379"/>
              </a:tblGrid>
              <a:tr h="40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426.63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8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716" y="374149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Adiabatic </a:t>
            </a:r>
            <a:r>
              <a:rPr lang="en-US" sz="400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Electrocaloric</a:t>
            </a:r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 Effect</a:t>
            </a: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15104"/>
              </p:ext>
            </p:extLst>
          </p:nvPr>
        </p:nvGraphicFramePr>
        <p:xfrm>
          <a:off x="2925405" y="1235350"/>
          <a:ext cx="3260566" cy="108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3" imgW="1295400" imgH="431800" progId="Equation.3">
                  <p:embed/>
                </p:oleObj>
              </mc:Choice>
              <mc:Fallback>
                <p:oleObj name="Equation" r:id="rId3" imgW="129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405" y="1235350"/>
                        <a:ext cx="3260566" cy="1086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3716" y="259863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Pyroelectric Coefficient</a:t>
            </a:r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49488"/>
              </p:ext>
            </p:extLst>
          </p:nvPr>
        </p:nvGraphicFramePr>
        <p:xfrm>
          <a:off x="2925405" y="3459832"/>
          <a:ext cx="1215967" cy="99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405" y="3459832"/>
                        <a:ext cx="1215967" cy="990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Manual Heat Transfer System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rotation between cold and hot plates.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43200"/>
            <a:ext cx="525462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408238" y="5995988"/>
            <a:ext cx="4371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</a:rPr>
              <a:t>Figure from Olsen Journal of Energy (1982)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Regenerative Heat Transfer System</a:t>
            </a:r>
          </a:p>
        </p:txBody>
      </p:sp>
      <p:pic>
        <p:nvPicPr>
          <p:cNvPr id="552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2388"/>
            <a:ext cx="7743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2308225" y="6199188"/>
            <a:ext cx="4373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Figure from Olsen Journal of Energy (1982) 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982663" y="1579563"/>
            <a:ext cx="6946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Utilize a series of materials with a gradient of transition temperatures to maximize efficiency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1102947"/>
          </a:xfrm>
        </p:spPr>
        <p:txBody>
          <a:bodyPr>
            <a:noAutofit/>
          </a:bodyPr>
          <a:lstStyle/>
          <a:p>
            <a:r>
              <a:rPr lang="en-US" sz="4000" dirty="0" smtClean="0"/>
              <a:t>Coupling Thermal and Dielectric </a:t>
            </a:r>
            <a:r>
              <a:rPr lang="en-US" sz="4000" dirty="0"/>
              <a:t>P</a:t>
            </a:r>
            <a:r>
              <a:rPr lang="en-US" sz="4000" dirty="0" smtClean="0"/>
              <a:t>roperties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MAY14-25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849" y="1421538"/>
            <a:ext cx="36518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Arial" panose="020B0604020202020204" pitchFamily="34" charset="0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pyroelectric </a:t>
            </a:r>
            <a:r>
              <a:rPr lang="en-US" sz="2600" dirty="0" smtClean="0">
                <a:cs typeface="Arial" panose="020B0604020202020204" pitchFamily="34" charset="0"/>
              </a:rPr>
              <a:t>crystal spontaneously changes polarization when its temperature is changed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738300" y="1421538"/>
            <a:ext cx="33151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Arial" panose="020B0604020202020204" pitchFamily="34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electrocaloric effect</a:t>
            </a:r>
            <a:r>
              <a:rPr lang="en-US" sz="2600" dirty="0" smtClean="0">
                <a:cs typeface="Arial" panose="020B0604020202020204" pitchFamily="34" charset="0"/>
              </a:rPr>
              <a:t> is when a crystal spontaneously changes temperature when its polarization changes</a:t>
            </a:r>
            <a:endParaRPr lang="en-US" sz="2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4177308"/>
            <a:ext cx="7886700" cy="159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ndara" panose="020E0502030303020204" pitchFamily="34" charset="0"/>
              </a:rPr>
              <a:t>The pyroelectric effect allows us to convert between thermal energy and electrical energy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4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6"/>
          <a:stretch/>
        </p:blipFill>
        <p:spPr bwMode="auto">
          <a:xfrm>
            <a:off x="1416300" y="1417638"/>
            <a:ext cx="6311399" cy="40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4000" dirty="0">
                <a:latin typeface="Candara" panose="020E0502030303020204" pitchFamily="34" charset="0"/>
                <a:cs typeface="Arial" panose="020B0604020202020204" pitchFamily="34" charset="0"/>
              </a:rPr>
              <a:t>Automated Heat Transfer System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066178" y="5755435"/>
            <a:ext cx="437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</a:rPr>
              <a:t>Figure from Olsen, Bruno, Briscoe, </a:t>
            </a:r>
            <a:r>
              <a:rPr lang="en-US" sz="1800" dirty="0" err="1">
                <a:latin typeface="+mn-lt"/>
              </a:rPr>
              <a:t>Dullea</a:t>
            </a:r>
            <a:r>
              <a:rPr lang="en-US" sz="1800" dirty="0">
                <a:latin typeface="+mn-lt"/>
              </a:rPr>
              <a:t> Ferroelectrics (1984)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44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Polymer Spin Coating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31775" y="1825625"/>
            <a:ext cx="48101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3-4 drops of solution.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wt</a:t>
            </a:r>
            <a:r>
              <a:rPr lang="en-US" dirty="0" smtClean="0"/>
              <a:t>% at 750-1250 rpm for 30-45s.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wt</a:t>
            </a:r>
            <a:r>
              <a:rPr lang="en-US" dirty="0" smtClean="0"/>
              <a:t>% at 2000-3000 rpm for 30s, and 750 rpm for 60s.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wt</a:t>
            </a:r>
            <a:r>
              <a:rPr lang="en-US" dirty="0" smtClean="0"/>
              <a:t>% at 3000 rpm for 30s has uniform 1.2 micron thickness.</a:t>
            </a:r>
          </a:p>
          <a:p>
            <a:r>
              <a:rPr lang="en-US" dirty="0" smtClean="0"/>
              <a:t>Annealed for 30m at 80</a:t>
            </a:r>
            <a:r>
              <a:rPr lang="en-US" dirty="0">
                <a:cs typeface="Arial" panose="020B0604020202020204" pitchFamily="34" charset="0"/>
              </a:rPr>
              <a:t>°</a:t>
            </a:r>
            <a:r>
              <a:rPr lang="en-US" dirty="0" smtClean="0"/>
              <a:t>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775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Preliminary Polymer Characterization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14339"/>
              </p:ext>
            </p:extLst>
          </p:nvPr>
        </p:nvGraphicFramePr>
        <p:xfrm>
          <a:off x="436228" y="1417638"/>
          <a:ext cx="8429581" cy="49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024"/>
            <a:ext cx="7886700" cy="695190"/>
          </a:xfrm>
        </p:spPr>
        <p:txBody>
          <a:bodyPr/>
          <a:lstStyle/>
          <a:p>
            <a:r>
              <a:rPr lang="en-US" dirty="0" smtClean="0"/>
              <a:t>Polymer Micrographs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4764"/>
            <a:ext cx="7886700" cy="4351338"/>
          </a:xfrm>
        </p:spPr>
        <p:txBody>
          <a:bodyPr/>
          <a:lstStyle/>
          <a:p>
            <a:r>
              <a:rPr lang="en-US" dirty="0" smtClean="0"/>
              <a:t>Presence of pinholes and photoresist.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" y="1249522"/>
            <a:ext cx="6984460" cy="52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44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Liquid Crystal Material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28650" y="133906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Nematic</a:t>
            </a:r>
            <a:r>
              <a:rPr lang="en-US" dirty="0" smtClean="0"/>
              <a:t> liquid crystals were chosen due to their significant entropy change.</a:t>
            </a:r>
          </a:p>
          <a:p>
            <a:r>
              <a:rPr lang="en-US" dirty="0" smtClean="0"/>
              <a:t>4'-Pentyl-4-biphenylcarbonitrile (5CB) was chosen due to literature on </a:t>
            </a:r>
            <a:r>
              <a:rPr lang="en-US" dirty="0" err="1" smtClean="0"/>
              <a:t>electrocaloric</a:t>
            </a:r>
            <a:r>
              <a:rPr lang="en-US" dirty="0" smtClean="0"/>
              <a:t> effect.</a:t>
            </a:r>
          </a:p>
          <a:p>
            <a:r>
              <a:rPr lang="en-US" dirty="0" smtClean="0"/>
              <a:t>4</a:t>
            </a:r>
            <a:r>
              <a:rPr lang="en-US" altLang="en-US" dirty="0" smtClean="0"/>
              <a:t>’</a:t>
            </a:r>
            <a:r>
              <a:rPr lang="en-US" dirty="0" smtClean="0"/>
              <a:t>-Hexyl-4biphenylcarbonitrile, and </a:t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altLang="en-US" dirty="0" smtClean="0"/>
              <a:t>’</a:t>
            </a:r>
            <a:r>
              <a:rPr lang="en-US" dirty="0" smtClean="0"/>
              <a:t>-Octyl-4biphenylcarbonitrile were also purchased for their higher transition temperature.</a:t>
            </a:r>
          </a:p>
        </p:txBody>
      </p:sp>
      <p:pic>
        <p:nvPicPr>
          <p:cNvPr id="44035" name="Picture 4" descr="2000px-4-Cyano-4'-pentylbipheny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556736"/>
            <a:ext cx="4968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2895593" y="5868834"/>
            <a:ext cx="334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Structure of 5CB Liquid Crystal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Preliminary Liquid Crystal Characterization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66698" y="1690689"/>
            <a:ext cx="3698875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Shows increasing polarization with increasing field as expected.</a:t>
            </a:r>
          </a:p>
          <a:p>
            <a:r>
              <a:rPr lang="en-US" dirty="0" smtClean="0"/>
              <a:t>Max polarization should occur at max field.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80009"/>
              </p:ext>
            </p:extLst>
          </p:nvPr>
        </p:nvGraphicFramePr>
        <p:xfrm>
          <a:off x="3775362" y="1503426"/>
          <a:ext cx="5160819" cy="506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Ceramic </a:t>
            </a:r>
            <a:r>
              <a:rPr lang="en-US" sz="4000" dirty="0" err="1" smtClean="0"/>
              <a:t>Nanosheets</a:t>
            </a:r>
            <a:endParaRPr lang="en-US" sz="4000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16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Liquid crystal </a:t>
            </a:r>
            <a:r>
              <a:rPr lang="en-US" dirty="0"/>
              <a:t>h</a:t>
            </a:r>
            <a:r>
              <a:rPr lang="en-US" dirty="0" smtClean="0"/>
              <a:t>olders</a:t>
            </a:r>
          </a:p>
          <a:p>
            <a:r>
              <a:rPr lang="en-US" dirty="0" smtClean="0"/>
              <a:t>Preliminary characterization in progress</a:t>
            </a:r>
          </a:p>
        </p:txBody>
      </p:sp>
      <p:pic>
        <p:nvPicPr>
          <p:cNvPr id="50179" name="Picture 3" descr="Screen Shot 2013-11-27 at 2.0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578100"/>
            <a:ext cx="273367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6107113" y="5137150"/>
            <a:ext cx="2733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dirty="0" err="1">
                <a:latin typeface="+mn-lt"/>
              </a:rPr>
              <a:t>Nakato</a:t>
            </a:r>
            <a:r>
              <a:rPr lang="en-US" sz="1800" dirty="0">
                <a:latin typeface="+mn-lt"/>
              </a:rPr>
              <a:t> et al.</a:t>
            </a:r>
          </a:p>
          <a:p>
            <a:pPr eaLnBrk="1" hangingPunct="1"/>
            <a:r>
              <a:rPr lang="en-US" sz="1800" dirty="0">
                <a:latin typeface="+mn-lt"/>
              </a:rPr>
              <a:t>Journal of Physical Chemistry C (2011)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Arduino Uno</a:t>
            </a:r>
          </a:p>
          <a:p>
            <a:pPr lvl="1"/>
            <a:r>
              <a:rPr lang="en-US" dirty="0" smtClean="0"/>
              <a:t>Meets our specification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Large user community, base code</a:t>
            </a:r>
          </a:p>
          <a:p>
            <a:pPr lvl="1"/>
            <a:r>
              <a:rPr lang="en-US" dirty="0" smtClean="0"/>
              <a:t>Compatible with our stepper motor and driver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pic>
        <p:nvPicPr>
          <p:cNvPr id="6146" name="Picture 2" descr="Arduino A0000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5625"/>
            <a:ext cx="4511071" cy="31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802880" y="4932931"/>
            <a:ext cx="395449" cy="520924"/>
          </a:xfrm>
          <a:prstGeom prst="straightConnector1">
            <a:avLst/>
          </a:prstGeom>
          <a:ln w="38100">
            <a:solidFill>
              <a:srgbClr val="E63A3A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70371" y="1191484"/>
            <a:ext cx="260466" cy="634141"/>
          </a:xfrm>
          <a:prstGeom prst="straightConnector1">
            <a:avLst/>
          </a:prstGeom>
          <a:ln w="38100">
            <a:solidFill>
              <a:srgbClr val="E63A3A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32617" y="1191484"/>
            <a:ext cx="537755" cy="634141"/>
          </a:xfrm>
          <a:prstGeom prst="straightConnector1">
            <a:avLst/>
          </a:prstGeom>
          <a:ln w="38100">
            <a:solidFill>
              <a:srgbClr val="E63A3A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32388" y="401940"/>
            <a:ext cx="2398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Isolator Trigger &amp; Stepper Control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4991" y="5414816"/>
            <a:ext cx="2123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Thermocouples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1FFBA2F-4A4E-4B46-A791-EEF82C7D3D96}" type="slidenum">
              <a:rPr lang="en-US" smtClean="0"/>
              <a:pPr algn="l"/>
              <a:t>57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263526"/>
            <a:ext cx="7886700" cy="784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ndara" panose="020E0502030303020204" pitchFamily="34" charset="0"/>
              </a:rPr>
              <a:t>Microcontroller</a:t>
            </a:r>
            <a:endParaRPr lang="en-US" sz="4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2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MAY14-25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-1" y="916641"/>
            <a:ext cx="9144000" cy="5655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Thermocouple Testing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88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41" y="220980"/>
            <a:ext cx="8238513" cy="10058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Basic Operation of Engines and Refrigerators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MAY14-25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2353" y="1791958"/>
            <a:ext cx="7659287" cy="4149700"/>
            <a:chOff x="1644767" y="2743200"/>
            <a:chExt cx="5854466" cy="3267804"/>
          </a:xfrm>
        </p:grpSpPr>
        <p:sp>
          <p:nvSpPr>
            <p:cNvPr id="6" name="TextBox 5"/>
            <p:cNvSpPr txBox="1"/>
            <p:nvPr/>
          </p:nvSpPr>
          <p:spPr>
            <a:xfrm>
              <a:off x="3296872" y="2743200"/>
              <a:ext cx="2550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376092"/>
                  </a:solidFill>
                </a:rPr>
                <a:t>Refrigerator</a:t>
              </a:r>
              <a:endParaRPr lang="en-US" sz="3200" dirty="0">
                <a:solidFill>
                  <a:srgbClr val="37609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29575" y="3523863"/>
              <a:ext cx="1484851" cy="14848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6717" y="4084513"/>
              <a:ext cx="1090568" cy="36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System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050" y="3657870"/>
              <a:ext cx="138418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Thermal</a:t>
              </a:r>
            </a:p>
            <a:p>
              <a:pPr algn="ctr"/>
              <a:r>
                <a:rPr lang="en-US" sz="2400" dirty="0" smtClean="0"/>
                <a:t>Reservoir</a:t>
              </a:r>
            </a:p>
            <a:p>
              <a:pPr algn="ctr"/>
              <a:r>
                <a:rPr lang="en-US" sz="2400" dirty="0" smtClean="0"/>
                <a:t>(Cold)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4767" y="3666123"/>
              <a:ext cx="138418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Thermal</a:t>
              </a:r>
            </a:p>
            <a:p>
              <a:pPr algn="ctr"/>
              <a:r>
                <a:rPr lang="en-US" sz="2400" dirty="0" smtClean="0"/>
                <a:t>Reservoir</a:t>
              </a:r>
            </a:p>
            <a:p>
              <a:pPr algn="ctr"/>
              <a:r>
                <a:rPr lang="en-US" sz="2400" dirty="0" smtClean="0"/>
                <a:t>(Hot)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05168" y="5598979"/>
              <a:ext cx="1933663" cy="4120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Environment</a:t>
              </a:r>
              <a:endParaRPr lang="en-US" sz="28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028950" y="4266288"/>
              <a:ext cx="800625" cy="1"/>
            </a:xfrm>
            <a:prstGeom prst="straightConnector1">
              <a:avLst/>
            </a:prstGeom>
            <a:ln w="38100">
              <a:solidFill>
                <a:srgbClr val="37609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314425" y="4266287"/>
              <a:ext cx="800625" cy="1"/>
            </a:xfrm>
            <a:prstGeom prst="straightConnector1">
              <a:avLst/>
            </a:prstGeom>
            <a:ln w="38100">
              <a:solidFill>
                <a:srgbClr val="37609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571999" y="5008714"/>
              <a:ext cx="1" cy="637565"/>
            </a:xfrm>
            <a:prstGeom prst="straightConnector1">
              <a:avLst/>
            </a:prstGeom>
            <a:ln w="38100">
              <a:solidFill>
                <a:srgbClr val="37609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29262" y="5075827"/>
              <a:ext cx="874290" cy="4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76092"/>
                  </a:solidFill>
                </a:rPr>
                <a:t>Work</a:t>
              </a:r>
              <a:endParaRPr lang="en-US" sz="2000" dirty="0">
                <a:solidFill>
                  <a:srgbClr val="376092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0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08" y="220980"/>
            <a:ext cx="8339182" cy="100584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Basic Operation of Engines and Refrigerators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2353" y="1791958"/>
            <a:ext cx="7659287" cy="4149700"/>
            <a:chOff x="1644767" y="2743200"/>
            <a:chExt cx="5854466" cy="3267804"/>
          </a:xfrm>
        </p:grpSpPr>
        <p:sp>
          <p:nvSpPr>
            <p:cNvPr id="17" name="TextBox 16"/>
            <p:cNvSpPr txBox="1"/>
            <p:nvPr/>
          </p:nvSpPr>
          <p:spPr>
            <a:xfrm>
              <a:off x="3296872" y="2743200"/>
              <a:ext cx="2550253" cy="508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953B35"/>
                  </a:solidFill>
                </a:rPr>
                <a:t>Engine</a:t>
              </a:r>
              <a:endParaRPr lang="en-US" sz="3200" dirty="0">
                <a:solidFill>
                  <a:srgbClr val="953B35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29575" y="3523863"/>
              <a:ext cx="1484851" cy="14848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26717" y="4084513"/>
              <a:ext cx="1090568" cy="36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System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050" y="3657870"/>
              <a:ext cx="138418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Thermal</a:t>
              </a:r>
            </a:p>
            <a:p>
              <a:pPr algn="ctr"/>
              <a:r>
                <a:rPr lang="en-US" sz="2400" dirty="0" smtClean="0"/>
                <a:t>Reservoir</a:t>
              </a:r>
            </a:p>
            <a:p>
              <a:pPr algn="ctr"/>
              <a:r>
                <a:rPr lang="en-US" sz="2400" dirty="0" smtClean="0"/>
                <a:t>(Cold)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4767" y="3666123"/>
              <a:ext cx="1384183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Thermal</a:t>
              </a:r>
            </a:p>
            <a:p>
              <a:pPr algn="ctr"/>
              <a:r>
                <a:rPr lang="en-US" sz="2400" dirty="0" smtClean="0"/>
                <a:t>Reservoir</a:t>
              </a:r>
            </a:p>
            <a:p>
              <a:pPr algn="ctr"/>
              <a:r>
                <a:rPr lang="en-US" sz="2400" dirty="0" smtClean="0"/>
                <a:t>(Hot)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5168" y="5598979"/>
              <a:ext cx="1933663" cy="4120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Environment</a:t>
              </a:r>
              <a:endParaRPr lang="en-US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028950" y="4266288"/>
              <a:ext cx="800625" cy="1"/>
            </a:xfrm>
            <a:prstGeom prst="straightConnector1">
              <a:avLst/>
            </a:prstGeom>
            <a:ln w="38100">
              <a:solidFill>
                <a:srgbClr val="953B35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314425" y="4266287"/>
              <a:ext cx="800625" cy="1"/>
            </a:xfrm>
            <a:prstGeom prst="straightConnector1">
              <a:avLst/>
            </a:prstGeom>
            <a:ln w="38100">
              <a:solidFill>
                <a:srgbClr val="953B35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71999" y="5008714"/>
              <a:ext cx="1" cy="637565"/>
            </a:xfrm>
            <a:prstGeom prst="straightConnector1">
              <a:avLst/>
            </a:prstGeom>
            <a:ln w="38100">
              <a:solidFill>
                <a:srgbClr val="953B35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29262" y="5075827"/>
              <a:ext cx="874290" cy="4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953B35"/>
                  </a:solidFill>
                </a:rPr>
                <a:t>Work</a:t>
              </a:r>
              <a:endParaRPr lang="en-US" dirty="0">
                <a:solidFill>
                  <a:srgbClr val="953B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716" y="130868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Engine &amp; Refrigerator in Phase Space</a:t>
            </a:r>
          </a:p>
          <a:p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1348254" y="1656768"/>
            <a:ext cx="1543050" cy="5842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953B35"/>
                </a:solidFill>
                <a:latin typeface="Arial" charset="0"/>
                <a:ea typeface="ＭＳ Ｐゴシック" charset="0"/>
                <a:cs typeface="ＭＳ Ｐゴシック" charset="0"/>
              </a:rPr>
              <a:t>Engine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93216" y="1656768"/>
            <a:ext cx="24622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76092"/>
                </a:solidFill>
                <a:latin typeface="Arial" charset="0"/>
                <a:ea typeface="ＭＳ Ｐゴシック" charset="0"/>
                <a:cs typeface="ＭＳ Ｐゴシック" charset="0"/>
              </a:rPr>
              <a:t>Refrigerator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719" y="2263193"/>
            <a:ext cx="3537844" cy="2839864"/>
            <a:chOff x="261511" y="2263193"/>
            <a:chExt cx="3537844" cy="2839864"/>
          </a:xfrm>
        </p:grpSpPr>
        <p:cxnSp>
          <p:nvCxnSpPr>
            <p:cNvPr id="49" name="Straight Arrow Connector 48"/>
            <p:cNvCxnSpPr/>
            <p:nvPr/>
          </p:nvCxnSpPr>
          <p:spPr>
            <a:xfrm flipH="1" flipV="1">
              <a:off x="722779" y="2263193"/>
              <a:ext cx="0" cy="259397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03716" y="4707943"/>
              <a:ext cx="3195638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25"/>
            <p:cNvGrpSpPr>
              <a:grpSpLocks/>
            </p:cNvGrpSpPr>
            <p:nvPr/>
          </p:nvGrpSpPr>
          <p:grpSpPr bwMode="auto">
            <a:xfrm>
              <a:off x="1086316" y="2712456"/>
              <a:ext cx="2211388" cy="1700212"/>
              <a:chOff x="1547770" y="3402957"/>
              <a:chExt cx="2212519" cy="1700100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547770" y="3412481"/>
                <a:ext cx="1805911" cy="496854"/>
              </a:xfrm>
              <a:custGeom>
                <a:avLst/>
                <a:gdLst>
                  <a:gd name="connsiteX0" fmla="*/ 0 w 2470480"/>
                  <a:gd name="connsiteY0" fmla="*/ 0 h 468143"/>
                  <a:gd name="connsiteX1" fmla="*/ 1269966 w 2470480"/>
                  <a:gd name="connsiteY1" fmla="*/ 406767 h 468143"/>
                  <a:gd name="connsiteX2" fmla="*/ 2470480 w 2470480"/>
                  <a:gd name="connsiteY2" fmla="*/ 466294 h 46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0480" h="468143">
                    <a:moveTo>
                      <a:pt x="0" y="0"/>
                    </a:moveTo>
                    <a:cubicBezTo>
                      <a:pt x="429109" y="164525"/>
                      <a:pt x="858219" y="329051"/>
                      <a:pt x="1269966" y="406767"/>
                    </a:cubicBezTo>
                    <a:cubicBezTo>
                      <a:pt x="1681713" y="484483"/>
                      <a:pt x="2470480" y="466294"/>
                      <a:pt x="2470480" y="466294"/>
                    </a:cubicBezTo>
                  </a:path>
                </a:pathLst>
              </a:custGeom>
              <a:ln>
                <a:solidFill>
                  <a:srgbClr val="953B3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353681" y="3909336"/>
                <a:ext cx="406608" cy="1190547"/>
              </a:xfrm>
              <a:custGeom>
                <a:avLst/>
                <a:gdLst>
                  <a:gd name="connsiteX0" fmla="*/ 0 w 406786"/>
                  <a:gd name="connsiteY0" fmla="*/ 0 h 1190539"/>
                  <a:gd name="connsiteX1" fmla="*/ 99216 w 406786"/>
                  <a:gd name="connsiteY1" fmla="*/ 525821 h 1190539"/>
                  <a:gd name="connsiteX2" fmla="*/ 406786 w 406786"/>
                  <a:gd name="connsiteY2" fmla="*/ 1190539 h 119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786" h="1190539">
                    <a:moveTo>
                      <a:pt x="0" y="0"/>
                    </a:moveTo>
                    <a:cubicBezTo>
                      <a:pt x="15709" y="163699"/>
                      <a:pt x="31418" y="327398"/>
                      <a:pt x="99216" y="525821"/>
                    </a:cubicBezTo>
                    <a:cubicBezTo>
                      <a:pt x="167014" y="724244"/>
                      <a:pt x="406786" y="1190539"/>
                      <a:pt x="406786" y="1190539"/>
                    </a:cubicBezTo>
                  </a:path>
                </a:pathLst>
              </a:custGeom>
              <a:ln>
                <a:solidFill>
                  <a:srgbClr val="953B3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241863" y="4876060"/>
                <a:ext cx="1518426" cy="226997"/>
              </a:xfrm>
              <a:custGeom>
                <a:avLst/>
                <a:gdLst>
                  <a:gd name="connsiteX0" fmla="*/ 0 w 2470480"/>
                  <a:gd name="connsiteY0" fmla="*/ 0 h 468143"/>
                  <a:gd name="connsiteX1" fmla="*/ 1269966 w 2470480"/>
                  <a:gd name="connsiteY1" fmla="*/ 406767 h 468143"/>
                  <a:gd name="connsiteX2" fmla="*/ 2470480 w 2470480"/>
                  <a:gd name="connsiteY2" fmla="*/ 466294 h 46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0480" h="468143">
                    <a:moveTo>
                      <a:pt x="0" y="0"/>
                    </a:moveTo>
                    <a:cubicBezTo>
                      <a:pt x="429109" y="164525"/>
                      <a:pt x="858219" y="329051"/>
                      <a:pt x="1269966" y="406767"/>
                    </a:cubicBezTo>
                    <a:cubicBezTo>
                      <a:pt x="1681713" y="484483"/>
                      <a:pt x="2470480" y="466294"/>
                      <a:pt x="2470480" y="466294"/>
                    </a:cubicBezTo>
                  </a:path>
                </a:pathLst>
              </a:custGeom>
              <a:ln>
                <a:solidFill>
                  <a:srgbClr val="953B3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547770" y="3402957"/>
                <a:ext cx="694093" cy="1468340"/>
              </a:xfrm>
              <a:custGeom>
                <a:avLst/>
                <a:gdLst>
                  <a:gd name="connsiteX0" fmla="*/ 694512 w 694512"/>
                  <a:gd name="connsiteY0" fmla="*/ 1468331 h 1468331"/>
                  <a:gd name="connsiteX1" fmla="*/ 287726 w 694512"/>
                  <a:gd name="connsiteY1" fmla="*/ 843298 h 1468331"/>
                  <a:gd name="connsiteX2" fmla="*/ 0 w 694512"/>
                  <a:gd name="connsiteY2" fmla="*/ 0 h 146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512" h="1468331">
                    <a:moveTo>
                      <a:pt x="694512" y="1468331"/>
                    </a:moveTo>
                    <a:cubicBezTo>
                      <a:pt x="548995" y="1278175"/>
                      <a:pt x="403478" y="1088020"/>
                      <a:pt x="287726" y="843298"/>
                    </a:cubicBezTo>
                    <a:cubicBezTo>
                      <a:pt x="171974" y="598576"/>
                      <a:pt x="85987" y="299288"/>
                      <a:pt x="0" y="0"/>
                    </a:cubicBezTo>
                  </a:path>
                </a:pathLst>
              </a:custGeom>
              <a:ln>
                <a:solidFill>
                  <a:srgbClr val="953B3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56" name="TextBox 27"/>
            <p:cNvSpPr txBox="1">
              <a:spLocks noChangeArrowheads="1"/>
            </p:cNvSpPr>
            <p:nvPr/>
          </p:nvSpPr>
          <p:spPr bwMode="auto">
            <a:xfrm>
              <a:off x="261511" y="2263193"/>
              <a:ext cx="492443" cy="110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sz="2000" dirty="0" smtClean="0">
                  <a:latin typeface="+mn-lt"/>
                  <a:cs typeface="Arial" panose="020B0604020202020204" pitchFamily="34" charset="0"/>
                </a:rPr>
                <a:t>Pressure</a:t>
              </a:r>
              <a:endParaRPr 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7" name="TextBox 28"/>
            <p:cNvSpPr txBox="1">
              <a:spLocks noChangeArrowheads="1"/>
            </p:cNvSpPr>
            <p:nvPr/>
          </p:nvSpPr>
          <p:spPr bwMode="auto">
            <a:xfrm>
              <a:off x="2744523" y="4702947"/>
              <a:ext cx="10548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sz="2000" dirty="0" smtClean="0">
                  <a:latin typeface="+mn-lt"/>
                  <a:cs typeface="Arial" panose="020B0604020202020204" pitchFamily="34" charset="0"/>
                </a:rPr>
                <a:t>Volume</a:t>
              </a:r>
              <a:endParaRPr 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6514529">
              <a:off x="1910228" y="3068056"/>
              <a:ext cx="206375" cy="177800"/>
            </a:xfrm>
            <a:prstGeom prst="triangle">
              <a:avLst/>
            </a:prstGeom>
            <a:solidFill>
              <a:srgbClr val="953B35"/>
            </a:solidFill>
            <a:ln>
              <a:solidFill>
                <a:srgbClr val="953B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" name="Isosceles Triangle 69"/>
            <p:cNvSpPr/>
            <p:nvPr/>
          </p:nvSpPr>
          <p:spPr>
            <a:xfrm rot="9244620">
              <a:off x="2900829" y="3693531"/>
              <a:ext cx="219075" cy="188912"/>
            </a:xfrm>
            <a:prstGeom prst="triangle">
              <a:avLst/>
            </a:prstGeom>
            <a:solidFill>
              <a:srgbClr val="953735"/>
            </a:solidFill>
            <a:ln>
              <a:solidFill>
                <a:srgbClr val="953B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" name="Isosceles Triangle 70"/>
            <p:cNvSpPr/>
            <p:nvPr/>
          </p:nvSpPr>
          <p:spPr>
            <a:xfrm rot="17090969">
              <a:off x="2329328" y="4261856"/>
              <a:ext cx="212725" cy="184150"/>
            </a:xfrm>
            <a:prstGeom prst="triangle">
              <a:avLst/>
            </a:prstGeom>
            <a:solidFill>
              <a:srgbClr val="953735"/>
            </a:solidFill>
            <a:ln>
              <a:solidFill>
                <a:srgbClr val="953B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2" name="Isosceles Triangle 71"/>
            <p:cNvSpPr/>
            <p:nvPr/>
          </p:nvSpPr>
          <p:spPr>
            <a:xfrm rot="20479786">
              <a:off x="1257766" y="3498268"/>
              <a:ext cx="227013" cy="195263"/>
            </a:xfrm>
            <a:prstGeom prst="triangle">
              <a:avLst/>
            </a:prstGeom>
            <a:solidFill>
              <a:srgbClr val="953735"/>
            </a:solidFill>
            <a:ln>
              <a:solidFill>
                <a:srgbClr val="953B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5310654" y="2263193"/>
            <a:ext cx="0" cy="25939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90004" y="4707943"/>
            <a:ext cx="319722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3"/>
          <p:cNvGrpSpPr>
            <a:grpSpLocks/>
          </p:cNvGrpSpPr>
          <p:nvPr/>
        </p:nvGrpSpPr>
        <p:grpSpPr bwMode="auto">
          <a:xfrm>
            <a:off x="5672604" y="2629906"/>
            <a:ext cx="2212975" cy="1700212"/>
            <a:chOff x="1547770" y="3402957"/>
            <a:chExt cx="2212519" cy="1700100"/>
          </a:xfrm>
        </p:grpSpPr>
        <p:sp>
          <p:nvSpPr>
            <p:cNvPr id="63" name="Freeform 62"/>
            <p:cNvSpPr/>
            <p:nvPr/>
          </p:nvSpPr>
          <p:spPr>
            <a:xfrm>
              <a:off x="1547770" y="3412481"/>
              <a:ext cx="1806203" cy="496854"/>
            </a:xfrm>
            <a:custGeom>
              <a:avLst/>
              <a:gdLst>
                <a:gd name="connsiteX0" fmla="*/ 0 w 2470480"/>
                <a:gd name="connsiteY0" fmla="*/ 0 h 468143"/>
                <a:gd name="connsiteX1" fmla="*/ 1269966 w 2470480"/>
                <a:gd name="connsiteY1" fmla="*/ 406767 h 468143"/>
                <a:gd name="connsiteX2" fmla="*/ 2470480 w 2470480"/>
                <a:gd name="connsiteY2" fmla="*/ 466294 h 46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0480" h="468143">
                  <a:moveTo>
                    <a:pt x="0" y="0"/>
                  </a:moveTo>
                  <a:cubicBezTo>
                    <a:pt x="429109" y="164525"/>
                    <a:pt x="858219" y="329051"/>
                    <a:pt x="1269966" y="406767"/>
                  </a:cubicBezTo>
                  <a:cubicBezTo>
                    <a:pt x="1681713" y="484483"/>
                    <a:pt x="2470480" y="466294"/>
                    <a:pt x="2470480" y="466294"/>
                  </a:cubicBezTo>
                </a:path>
              </a:pathLst>
            </a:cu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53973" y="3909336"/>
              <a:ext cx="406316" cy="1190547"/>
            </a:xfrm>
            <a:custGeom>
              <a:avLst/>
              <a:gdLst>
                <a:gd name="connsiteX0" fmla="*/ 0 w 406786"/>
                <a:gd name="connsiteY0" fmla="*/ 0 h 1190539"/>
                <a:gd name="connsiteX1" fmla="*/ 99216 w 406786"/>
                <a:gd name="connsiteY1" fmla="*/ 525821 h 1190539"/>
                <a:gd name="connsiteX2" fmla="*/ 406786 w 406786"/>
                <a:gd name="connsiteY2" fmla="*/ 1190539 h 119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786" h="1190539">
                  <a:moveTo>
                    <a:pt x="0" y="0"/>
                  </a:moveTo>
                  <a:cubicBezTo>
                    <a:pt x="15709" y="163699"/>
                    <a:pt x="31418" y="327398"/>
                    <a:pt x="99216" y="525821"/>
                  </a:cubicBezTo>
                  <a:cubicBezTo>
                    <a:pt x="167014" y="724244"/>
                    <a:pt x="406786" y="1190539"/>
                    <a:pt x="406786" y="1190539"/>
                  </a:cubicBezTo>
                </a:path>
              </a:pathLst>
            </a:cu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242952" y="4876060"/>
              <a:ext cx="1517337" cy="226997"/>
            </a:xfrm>
            <a:custGeom>
              <a:avLst/>
              <a:gdLst>
                <a:gd name="connsiteX0" fmla="*/ 0 w 2470480"/>
                <a:gd name="connsiteY0" fmla="*/ 0 h 468143"/>
                <a:gd name="connsiteX1" fmla="*/ 1269966 w 2470480"/>
                <a:gd name="connsiteY1" fmla="*/ 406767 h 468143"/>
                <a:gd name="connsiteX2" fmla="*/ 2470480 w 2470480"/>
                <a:gd name="connsiteY2" fmla="*/ 466294 h 46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0480" h="468143">
                  <a:moveTo>
                    <a:pt x="0" y="0"/>
                  </a:moveTo>
                  <a:cubicBezTo>
                    <a:pt x="429109" y="164525"/>
                    <a:pt x="858219" y="329051"/>
                    <a:pt x="1269966" y="406767"/>
                  </a:cubicBezTo>
                  <a:cubicBezTo>
                    <a:pt x="1681713" y="484483"/>
                    <a:pt x="2470480" y="466294"/>
                    <a:pt x="2470480" y="466294"/>
                  </a:cubicBezTo>
                </a:path>
              </a:pathLst>
            </a:cu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47770" y="3402957"/>
              <a:ext cx="695182" cy="1468340"/>
            </a:xfrm>
            <a:custGeom>
              <a:avLst/>
              <a:gdLst>
                <a:gd name="connsiteX0" fmla="*/ 694512 w 694512"/>
                <a:gd name="connsiteY0" fmla="*/ 1468331 h 1468331"/>
                <a:gd name="connsiteX1" fmla="*/ 287726 w 694512"/>
                <a:gd name="connsiteY1" fmla="*/ 843298 h 1468331"/>
                <a:gd name="connsiteX2" fmla="*/ 0 w 694512"/>
                <a:gd name="connsiteY2" fmla="*/ 0 h 146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512" h="1468331">
                  <a:moveTo>
                    <a:pt x="694512" y="1468331"/>
                  </a:moveTo>
                  <a:cubicBezTo>
                    <a:pt x="548995" y="1278175"/>
                    <a:pt x="403478" y="1088020"/>
                    <a:pt x="287726" y="843298"/>
                  </a:cubicBezTo>
                  <a:cubicBezTo>
                    <a:pt x="171974" y="598576"/>
                    <a:pt x="85987" y="299288"/>
                    <a:pt x="0" y="0"/>
                  </a:cubicBezTo>
                </a:path>
              </a:pathLst>
            </a:cu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3" name="Isosceles Triangle 72"/>
          <p:cNvSpPr/>
          <p:nvPr/>
        </p:nvSpPr>
        <p:spPr>
          <a:xfrm rot="6514529" flipH="1" flipV="1">
            <a:off x="6510803" y="2998206"/>
            <a:ext cx="206375" cy="177800"/>
          </a:xfrm>
          <a:prstGeom prst="triangle">
            <a:avLst/>
          </a:prstGeom>
          <a:solidFill>
            <a:srgbClr val="376092"/>
          </a:solidFill>
          <a:ln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Isosceles Triangle 73"/>
          <p:cNvSpPr/>
          <p:nvPr/>
        </p:nvSpPr>
        <p:spPr>
          <a:xfrm rot="9244620" flipH="1" flipV="1">
            <a:off x="7501404" y="3623681"/>
            <a:ext cx="219075" cy="188912"/>
          </a:xfrm>
          <a:prstGeom prst="triangle">
            <a:avLst/>
          </a:prstGeom>
          <a:solidFill>
            <a:srgbClr val="376092"/>
          </a:solidFill>
          <a:ln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Isosceles Triangle 74"/>
          <p:cNvSpPr/>
          <p:nvPr/>
        </p:nvSpPr>
        <p:spPr>
          <a:xfrm rot="17090969" flipH="1" flipV="1">
            <a:off x="6930697" y="4192800"/>
            <a:ext cx="211137" cy="1841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Isosceles Triangle 75"/>
          <p:cNvSpPr/>
          <p:nvPr/>
        </p:nvSpPr>
        <p:spPr>
          <a:xfrm rot="20479786" flipH="1" flipV="1">
            <a:off x="5858341" y="3428418"/>
            <a:ext cx="227013" cy="195263"/>
          </a:xfrm>
          <a:prstGeom prst="triangle">
            <a:avLst/>
          </a:prstGeom>
          <a:solidFill>
            <a:srgbClr val="376092"/>
          </a:solidFill>
          <a:ln>
            <a:solidFill>
              <a:srgbClr val="3760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4848989" y="2263193"/>
            <a:ext cx="492443" cy="11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sz="2000" dirty="0" smtClean="0">
                <a:latin typeface="+mn-lt"/>
                <a:cs typeface="Arial" panose="020B0604020202020204" pitchFamily="34" charset="0"/>
              </a:rPr>
              <a:t>Pressure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7332397" y="4697969"/>
            <a:ext cx="105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sz="2000" dirty="0" smtClean="0">
                <a:latin typeface="+mn-lt"/>
                <a:cs typeface="Arial" panose="020B0604020202020204" pitchFamily="34" charset="0"/>
              </a:rPr>
              <a:t>Volume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MAY14-25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716" y="365760"/>
            <a:ext cx="7886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ndara" panose="020E0502030303020204" pitchFamily="34" charset="0"/>
                <a:cs typeface="Arial" panose="020B0604020202020204" pitchFamily="34" charset="0"/>
              </a:rPr>
              <a:t>Common Engineering Principles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A material is used to transfer heat between thermal reservoirs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Complementary adiabatic processes facilitate the thermodynamic cycle</a:t>
            </a:r>
          </a:p>
          <a:p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1517650" y="3193119"/>
            <a:ext cx="6049963" cy="289242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013" y="4264682"/>
            <a:ext cx="2217737" cy="646112"/>
          </a:xfrm>
          <a:prstGeom prst="rect">
            <a:avLst/>
          </a:prstGeom>
          <a:solidFill>
            <a:srgbClr val="D9969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Equilibrate with hot thermal reservoir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7313" y="4310719"/>
            <a:ext cx="2217737" cy="646113"/>
          </a:xfrm>
          <a:prstGeom prst="rect">
            <a:avLst/>
          </a:prstGeom>
          <a:solidFill>
            <a:srgbClr val="95B3D7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Equilibrate with cold thermal reservoir 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138488" y="5771219"/>
            <a:ext cx="2859087" cy="369888"/>
          </a:xfrm>
          <a:prstGeom prst="rect">
            <a:avLst/>
          </a:prstGeom>
          <a:solidFill>
            <a:srgbClr val="B3A2C7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  <a:cs typeface="Arial" panose="020B0604020202020204" pitchFamily="34" charset="0"/>
              </a:rPr>
              <a:t>Adiabatic Transformation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138488" y="3136996"/>
            <a:ext cx="2859087" cy="369888"/>
          </a:xfrm>
          <a:prstGeom prst="rect">
            <a:avLst/>
          </a:prstGeom>
          <a:solidFill>
            <a:srgbClr val="B3A2C7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+mn-lt"/>
                <a:cs typeface="Arial" panose="020B0604020202020204" pitchFamily="34" charset="0"/>
              </a:rPr>
              <a:t>Adiabatic Transformation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BA2F-4A4E-4B46-A791-EEF82C7D3D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4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1140</TotalTime>
  <Words>3470</Words>
  <Application>Microsoft Office PowerPoint</Application>
  <PresentationFormat>On-screen Show (4:3)</PresentationFormat>
  <Paragraphs>852</Paragraphs>
  <Slides>58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MS PGothic</vt:lpstr>
      <vt:lpstr>MS PGothic</vt:lpstr>
      <vt:lpstr>Arial</vt:lpstr>
      <vt:lpstr>Calibri</vt:lpstr>
      <vt:lpstr>Calibri Light</vt:lpstr>
      <vt:lpstr>Candara</vt:lpstr>
      <vt:lpstr>Times New Roman</vt:lpstr>
      <vt:lpstr>Office Theme</vt:lpstr>
      <vt:lpstr>Equation</vt:lpstr>
      <vt:lpstr>Visio</vt:lpstr>
      <vt:lpstr>Pyroelectric Energy Harvesting Devices</vt:lpstr>
      <vt:lpstr>Problem Statement</vt:lpstr>
      <vt:lpstr>Market Survey</vt:lpstr>
      <vt:lpstr>Background &amp; Motivation</vt:lpstr>
      <vt:lpstr>Coupling Thermal and Dielectric Properties</vt:lpstr>
      <vt:lpstr>Basic Operation of Engines and Refrigerators</vt:lpstr>
      <vt:lpstr>Basic Operation of Engines and Refrigerators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Pyroelectric vs. Thermoelectric</vt:lpstr>
      <vt:lpstr>What can we use to get a larger change in entropy?</vt:lpstr>
      <vt:lpstr>PowerPoint Presentation</vt:lpstr>
      <vt:lpstr>Material Effect</vt:lpstr>
      <vt:lpstr>Goals &amp; Progress</vt:lpstr>
      <vt:lpstr>Functional Requirements</vt:lpstr>
      <vt:lpstr>Non-functional Requirements</vt:lpstr>
      <vt:lpstr>Deliverables</vt:lpstr>
      <vt:lpstr>Risks</vt:lpstr>
      <vt:lpstr>Work breakdown</vt:lpstr>
      <vt:lpstr>System Block Diagram</vt:lpstr>
      <vt:lpstr>Design Stages</vt:lpstr>
      <vt:lpstr>Polymer Specimens</vt:lpstr>
      <vt:lpstr>Polymer Specimen Troubleshooting</vt:lpstr>
      <vt:lpstr>Barium Titanate Multi-layer Capacitors</vt:lpstr>
      <vt:lpstr>Liquid Crystal Specimens</vt:lpstr>
      <vt:lpstr>Liquid Crystal Specimens</vt:lpstr>
      <vt:lpstr>Liquid Crystal Troubleshooting</vt:lpstr>
      <vt:lpstr>Liquid Crystal Troubleshooting</vt:lpstr>
      <vt:lpstr>PowerPoint Presentation</vt:lpstr>
      <vt:lpstr> Harvester: Switch-level Model</vt:lpstr>
      <vt:lpstr>Harvesting Circuit</vt:lpstr>
      <vt:lpstr>PowerPoint Presentation</vt:lpstr>
      <vt:lpstr>Results</vt:lpstr>
      <vt:lpstr>PowerPoint Presentation</vt:lpstr>
      <vt:lpstr>Conclusion</vt:lpstr>
      <vt:lpstr>Acknowledgements</vt:lpstr>
      <vt:lpstr>Additional Information</vt:lpstr>
      <vt:lpstr>Safety</vt:lpstr>
      <vt:lpstr>Cost Analysis – Liquid Crystals</vt:lpstr>
      <vt:lpstr>Cost Analysis – Polymer</vt:lpstr>
      <vt:lpstr>Cost Analysis – Lab Supplies</vt:lpstr>
      <vt:lpstr>Cost Analysis – Lab Supplies</vt:lpstr>
      <vt:lpstr>Cost Analysis - Electrical</vt:lpstr>
      <vt:lpstr>PowerPoint Presentation</vt:lpstr>
      <vt:lpstr>Manual Heat Transfer System</vt:lpstr>
      <vt:lpstr>Regenerative Heat Transfer System</vt:lpstr>
      <vt:lpstr>PowerPoint Presentation</vt:lpstr>
      <vt:lpstr>Polymer Spin Coating</vt:lpstr>
      <vt:lpstr>Preliminary Polymer Characterization</vt:lpstr>
      <vt:lpstr>Polymer Micrographs</vt:lpstr>
      <vt:lpstr>Liquid Crystal Material</vt:lpstr>
      <vt:lpstr>Preliminary Liquid Crystal Characterization</vt:lpstr>
      <vt:lpstr>Ceramic Nanosheets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Pyroelectric energy harvesting devices</dc:title>
  <dc:creator>Borman, Trent M</dc:creator>
  <cp:lastModifiedBy>Geske, Thomas S</cp:lastModifiedBy>
  <cp:revision>162</cp:revision>
  <dcterms:created xsi:type="dcterms:W3CDTF">2013-12-01T23:56:30Z</dcterms:created>
  <dcterms:modified xsi:type="dcterms:W3CDTF">2014-04-28T03:03:46Z</dcterms:modified>
</cp:coreProperties>
</file>