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77" r:id="rId2"/>
    <p:sldId id="257" r:id="rId3"/>
    <p:sldId id="258" r:id="rId4"/>
    <p:sldId id="259" r:id="rId5"/>
    <p:sldId id="275" r:id="rId6"/>
    <p:sldId id="261" r:id="rId7"/>
    <p:sldId id="272" r:id="rId8"/>
    <p:sldId id="267" r:id="rId9"/>
    <p:sldId id="273" r:id="rId10"/>
    <p:sldId id="271" r:id="rId11"/>
    <p:sldId id="276" r:id="rId12"/>
    <p:sldId id="263" r:id="rId13"/>
    <p:sldId id="264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9467" autoAdjust="0"/>
  </p:normalViewPr>
  <p:slideViewPr>
    <p:cSldViewPr>
      <p:cViewPr>
        <p:scale>
          <a:sx n="100" d="100"/>
          <a:sy n="100" d="100"/>
        </p:scale>
        <p:origin x="-13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8195B-9DB0-4BA2-9DD0-A7781C3713CF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A95DF-F1FD-4796-B35D-CEC5C65B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28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A95DF-F1FD-4796-B35D-CEC5C65B50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69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A95DF-F1FD-4796-B35D-CEC5C65B50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3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CFD1-7A3B-4036-8343-A88FD7FD3A87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E760BF-A6FC-4C88-8C25-0B584AAB34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CFD1-7A3B-4036-8343-A88FD7FD3A87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60BF-A6FC-4C88-8C25-0B584AAB34D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3E760BF-A6FC-4C88-8C25-0B584AAB34D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CFD1-7A3B-4036-8343-A88FD7FD3A87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CFD1-7A3B-4036-8343-A88FD7FD3A87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3E760BF-A6FC-4C88-8C25-0B584AAB34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CFD1-7A3B-4036-8343-A88FD7FD3A87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E760BF-A6FC-4C88-8C25-0B584AAB34D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589CFD1-7A3B-4036-8343-A88FD7FD3A87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60BF-A6FC-4C88-8C25-0B584AAB34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CFD1-7A3B-4036-8343-A88FD7FD3A87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3E760BF-A6FC-4C88-8C25-0B584AAB34D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CFD1-7A3B-4036-8343-A88FD7FD3A87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3E760BF-A6FC-4C88-8C25-0B584AAB3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CFD1-7A3B-4036-8343-A88FD7FD3A87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E760BF-A6FC-4C88-8C25-0B584AAB3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E760BF-A6FC-4C88-8C25-0B584AAB34D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CFD1-7A3B-4036-8343-A88FD7FD3A87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3E760BF-A6FC-4C88-8C25-0B584AAB34D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589CFD1-7A3B-4036-8343-A88FD7FD3A87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589CFD1-7A3B-4036-8343-A88FD7FD3A87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E760BF-A6FC-4C88-8C25-0B584AAB34D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com/url?sa=i&amp;rct=j&amp;q=&amp;esrc=s&amp;frm=1&amp;source=images&amp;cd=&amp;cad=rja&amp;docid=ZXI4fabls5lJcM&amp;tbnid=whBK7rb9NtsJ2M:&amp;ved=0CAUQjRw&amp;url=http://www.ti.com/tool/tmdsdock28335&amp;ei=RJV8UYqpOKPa2AWr1oG4AQ&amp;bvm=bv.45645796,d.b2I&amp;psig=AFQjCNGodAFiyVjALBI8UwOy6mmO7M0SaA&amp;ust=13672055569106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sz="3300" b="1" dirty="0">
                <a:solidFill>
                  <a:srgbClr val="002060"/>
                </a:solidFill>
              </a:rPr>
              <a:t>Development of Laboratory Module for a Small Wind Turbine System (Phase V)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639479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Slide 1 of 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847022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Team members: </a:t>
            </a:r>
            <a:r>
              <a:rPr lang="en-US" dirty="0" smtClean="0"/>
              <a:t>Adam </a:t>
            </a:r>
            <a:r>
              <a:rPr lang="en-US" dirty="0" err="1" smtClean="0"/>
              <a:t>Literski</a:t>
            </a:r>
            <a:r>
              <a:rPr lang="en-US" dirty="0" smtClean="0"/>
              <a:t>, </a:t>
            </a:r>
            <a:r>
              <a:rPr lang="en-US" dirty="0" err="1" smtClean="0"/>
              <a:t>Achila</a:t>
            </a:r>
            <a:r>
              <a:rPr lang="en-US" dirty="0" smtClean="0"/>
              <a:t> </a:t>
            </a:r>
            <a:r>
              <a:rPr lang="en-US" dirty="0" err="1" smtClean="0"/>
              <a:t>Jayasuriya</a:t>
            </a:r>
            <a:r>
              <a:rPr lang="en-US" dirty="0" smtClean="0"/>
              <a:t>, Eurydice Ulysses, Josephine </a:t>
            </a:r>
            <a:r>
              <a:rPr lang="en-US" dirty="0" err="1" smtClean="0"/>
              <a:t>Namatovu</a:t>
            </a:r>
            <a:r>
              <a:rPr lang="en-US" dirty="0" smtClean="0"/>
              <a:t>, </a:t>
            </a:r>
            <a:r>
              <a:rPr lang="en-US" dirty="0" err="1" smtClean="0"/>
              <a:t>Logeshwar</a:t>
            </a:r>
            <a:r>
              <a:rPr lang="en-US" dirty="0" smtClean="0"/>
              <a:t> </a:t>
            </a:r>
            <a:r>
              <a:rPr lang="en-US" dirty="0" err="1" smtClean="0"/>
              <a:t>Sampathkumar</a:t>
            </a:r>
            <a:r>
              <a:rPr lang="en-US" dirty="0" smtClean="0"/>
              <a:t>, </a:t>
            </a:r>
            <a:r>
              <a:rPr lang="en-US" dirty="0" err="1" smtClean="0"/>
              <a:t>Liaochao</a:t>
            </a:r>
            <a:r>
              <a:rPr lang="en-US" dirty="0" smtClean="0"/>
              <a:t> Song</a:t>
            </a:r>
          </a:p>
          <a:p>
            <a:endParaRPr lang="en-US" dirty="0" smtClean="0"/>
          </a:p>
          <a:p>
            <a:r>
              <a:rPr lang="en-US" b="1" dirty="0" smtClean="0"/>
              <a:t>Client / Advisor</a:t>
            </a:r>
            <a:r>
              <a:rPr lang="en-US" dirty="0" smtClean="0"/>
              <a:t>: Dr. </a:t>
            </a:r>
            <a:r>
              <a:rPr lang="en-US" dirty="0" err="1" smtClean="0"/>
              <a:t>Venkataramana</a:t>
            </a:r>
            <a:r>
              <a:rPr lang="en-US" dirty="0" smtClean="0"/>
              <a:t> </a:t>
            </a:r>
            <a:r>
              <a:rPr lang="en-US" dirty="0" err="1" smtClean="0"/>
              <a:t>Ajjarapu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6689" y="6393225"/>
            <a:ext cx="2149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MAY1329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protectourcommunities.com/wp-content/uploads/2012/10/wind_turb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97" y="2667000"/>
            <a:ext cx="2377637" cy="3619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/>
              <a:t>Pulse Width Modulation</a:t>
            </a:r>
            <a:endParaRPr lang="en-US" b="1" cap="small" dirty="0"/>
          </a:p>
        </p:txBody>
      </p:sp>
      <p:sp>
        <p:nvSpPr>
          <p:cNvPr id="8" name="TextBox 7"/>
          <p:cNvSpPr txBox="1"/>
          <p:nvPr/>
        </p:nvSpPr>
        <p:spPr>
          <a:xfrm>
            <a:off x="7467600" y="6394796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Slide 10 of 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fr-F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 </a:t>
            </a:r>
            <a:endParaRPr lang="fr-FR" sz="2400" dirty="0"/>
          </a:p>
          <a:p>
            <a:pPr marL="0" indent="0"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36689" y="6393225"/>
            <a:ext cx="2149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MAY1329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ti.com/graphics/tool/f28335_usb_do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027">
            <a:off x="196381" y="1408208"/>
            <a:ext cx="3067178" cy="1780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-304800" y="3276600"/>
            <a:ext cx="3657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200" b="1" dirty="0" smtClean="0"/>
              <a:t>Figure 9: </a:t>
            </a:r>
            <a:r>
              <a:rPr lang="en-US" sz="1200" b="1" dirty="0" err="1" smtClean="0"/>
              <a:t>ControlCARD</a:t>
            </a:r>
            <a:endParaRPr lang="fr-FR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11443" y="1828800"/>
            <a:ext cx="3718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a </a:t>
            </a:r>
            <a:r>
              <a:rPr lang="en-US" dirty="0" err="1" smtClean="0"/>
              <a:t>ControlCARD</a:t>
            </a:r>
            <a:r>
              <a:rPr lang="en-US" dirty="0" smtClean="0"/>
              <a:t>, the duty cycle of the Buck /Boost converter is easily monitored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06" y="3185508"/>
            <a:ext cx="4397418" cy="285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 rot="1895775">
            <a:off x="3165631" y="3115355"/>
            <a:ext cx="925808" cy="2235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876800" y="6093719"/>
            <a:ext cx="3657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200" b="1" dirty="0" smtClean="0"/>
              <a:t>Figure 11: Graphical User Interface </a:t>
            </a:r>
            <a:endParaRPr lang="fr-FR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87827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10: Pulse Width    Modulated Signal</a:t>
            </a:r>
            <a:endParaRPr lang="fr-FR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9" y="3886200"/>
            <a:ext cx="3517116" cy="195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2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/>
              <a:t>Buck / Boost Converter</a:t>
            </a:r>
            <a:endParaRPr lang="fr-FR" b="1" cap="small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44820"/>
            <a:ext cx="3657600" cy="2080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533400" y="1406402"/>
            <a:ext cx="3429000" cy="4985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200" b="1" dirty="0" smtClean="0"/>
              <a:t>Figure 12: Buck/Boost schematic &amp; </a:t>
            </a:r>
          </a:p>
          <a:p>
            <a:pPr marL="0" indent="0" algn="ctr">
              <a:buFont typeface="Wingdings 2"/>
              <a:buNone/>
            </a:pPr>
            <a:r>
              <a:rPr lang="en-US" sz="1200" b="1" dirty="0" smtClean="0"/>
              <a:t>          simulation results </a:t>
            </a:r>
            <a:endParaRPr lang="fr-FR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639479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Slide 11 of 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951036" y="2590800"/>
            <a:ext cx="3657600" cy="126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2472" y="4412963"/>
            <a:ext cx="3222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Duty cycle = 70% </a:t>
            </a:r>
            <a:r>
              <a:rPr lang="en-US" sz="1200" dirty="0"/>
              <a:t>(</a:t>
            </a:r>
            <a:r>
              <a:rPr lang="en-US" sz="1200" dirty="0" smtClean="0"/>
              <a:t>boost system)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685800" y="4431208"/>
            <a:ext cx="2351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Duty cycle = 20% (</a:t>
            </a:r>
            <a:r>
              <a:rPr lang="en-US" sz="1200" dirty="0" smtClean="0"/>
              <a:t>buck system)</a:t>
            </a:r>
            <a:endParaRPr lang="en-US" sz="1200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5029200" y="1524000"/>
            <a:ext cx="3429000" cy="4985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200" b="1" dirty="0" smtClean="0"/>
              <a:t>Input voltage = 12V</a:t>
            </a:r>
          </a:p>
          <a:p>
            <a:pPr marL="0" indent="0" algn="ctr">
              <a:buFont typeface="Wingdings 2"/>
              <a:buNone/>
            </a:pPr>
            <a:r>
              <a:rPr lang="en-US" sz="1200" b="1" dirty="0" smtClean="0"/>
              <a:t>Depending on Duty Cycle Variable output</a:t>
            </a:r>
            <a:endParaRPr lang="fr-FR" sz="12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36" y="4814499"/>
            <a:ext cx="3657600" cy="142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14499"/>
            <a:ext cx="3657600" cy="142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6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/>
              <a:t>Test Plan</a:t>
            </a:r>
            <a:endParaRPr lang="en-US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05000"/>
            <a:ext cx="8503920" cy="4572000"/>
          </a:xfrm>
        </p:spPr>
        <p:txBody>
          <a:bodyPr/>
          <a:lstStyle/>
          <a:p>
            <a:r>
              <a:rPr lang="en-US" dirty="0" smtClean="0"/>
              <a:t>Test system stability for various input voltages</a:t>
            </a:r>
          </a:p>
          <a:p>
            <a:r>
              <a:rPr lang="en-US" dirty="0" smtClean="0"/>
              <a:t>Test system for a standard runtime </a:t>
            </a:r>
          </a:p>
          <a:p>
            <a:r>
              <a:rPr lang="en-US" dirty="0" smtClean="0"/>
              <a:t>Battery backup implementation</a:t>
            </a:r>
          </a:p>
          <a:p>
            <a:r>
              <a:rPr lang="en-US" dirty="0" smtClean="0"/>
              <a:t>Address three cases: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Power Generation &gt; Load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Power Generation = Load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Power Generation </a:t>
            </a:r>
            <a:r>
              <a:rPr lang="en-US" dirty="0" smtClean="0">
                <a:solidFill>
                  <a:schemeClr val="tx1"/>
                </a:solidFill>
              </a:rPr>
              <a:t>&lt; Load</a:t>
            </a:r>
          </a:p>
          <a:p>
            <a:r>
              <a:rPr lang="en-US" dirty="0" smtClean="0"/>
              <a:t>Dissipate excess power generation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20000" y="639479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Slide 12 of 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57562" y="3051142"/>
            <a:ext cx="533400" cy="301658"/>
            <a:chOff x="7924800" y="1984343"/>
            <a:chExt cx="533400" cy="301658"/>
          </a:xfrm>
        </p:grpSpPr>
        <p:sp>
          <p:nvSpPr>
            <p:cNvPr id="14" name="Rectangle 13"/>
            <p:cNvSpPr/>
            <p:nvPr/>
          </p:nvSpPr>
          <p:spPr>
            <a:xfrm>
              <a:off x="7924800" y="1984343"/>
              <a:ext cx="533400" cy="3016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924800" y="1984343"/>
              <a:ext cx="266700" cy="3016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36689" y="6393225"/>
            <a:ext cx="2149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MAY1329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057562" y="2514600"/>
            <a:ext cx="533400" cy="301658"/>
            <a:chOff x="7924800" y="1984343"/>
            <a:chExt cx="533400" cy="301658"/>
          </a:xfrm>
        </p:grpSpPr>
        <p:sp>
          <p:nvSpPr>
            <p:cNvPr id="27" name="Rectangle 26"/>
            <p:cNvSpPr/>
            <p:nvPr/>
          </p:nvSpPr>
          <p:spPr>
            <a:xfrm>
              <a:off x="7924800" y="1984343"/>
              <a:ext cx="533400" cy="3016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924800" y="1984343"/>
              <a:ext cx="266700" cy="3016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057562" y="3934119"/>
            <a:ext cx="533400" cy="301658"/>
            <a:chOff x="7924800" y="1984343"/>
            <a:chExt cx="533400" cy="301658"/>
          </a:xfrm>
        </p:grpSpPr>
        <p:sp>
          <p:nvSpPr>
            <p:cNvPr id="30" name="Rectangle 29"/>
            <p:cNvSpPr/>
            <p:nvPr/>
          </p:nvSpPr>
          <p:spPr>
            <a:xfrm>
              <a:off x="7924800" y="1984343"/>
              <a:ext cx="533400" cy="3016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924800" y="1984343"/>
              <a:ext cx="266700" cy="3016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57562" y="2041688"/>
            <a:ext cx="533400" cy="301658"/>
            <a:chOff x="7924800" y="1984343"/>
            <a:chExt cx="533400" cy="301658"/>
          </a:xfrm>
        </p:grpSpPr>
        <p:sp>
          <p:nvSpPr>
            <p:cNvPr id="33" name="Rectangle 32"/>
            <p:cNvSpPr/>
            <p:nvPr/>
          </p:nvSpPr>
          <p:spPr>
            <a:xfrm>
              <a:off x="7924800" y="1984343"/>
              <a:ext cx="533400" cy="3016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924800" y="1984343"/>
              <a:ext cx="266700" cy="3016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58346" y="4326901"/>
            <a:ext cx="533400" cy="301658"/>
            <a:chOff x="7924800" y="1984343"/>
            <a:chExt cx="533400" cy="301658"/>
          </a:xfrm>
        </p:grpSpPr>
        <p:sp>
          <p:nvSpPr>
            <p:cNvPr id="36" name="Rectangle 35"/>
            <p:cNvSpPr/>
            <p:nvPr/>
          </p:nvSpPr>
          <p:spPr>
            <a:xfrm>
              <a:off x="7924800" y="1984343"/>
              <a:ext cx="533400" cy="3016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924800" y="1984343"/>
              <a:ext cx="266700" cy="3016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058346" y="4724400"/>
            <a:ext cx="533400" cy="301658"/>
            <a:chOff x="7924800" y="1984343"/>
            <a:chExt cx="533400" cy="301658"/>
          </a:xfrm>
        </p:grpSpPr>
        <p:sp>
          <p:nvSpPr>
            <p:cNvPr id="39" name="Rectangle 38"/>
            <p:cNvSpPr/>
            <p:nvPr/>
          </p:nvSpPr>
          <p:spPr>
            <a:xfrm>
              <a:off x="7924800" y="1984343"/>
              <a:ext cx="533400" cy="3016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924800" y="1984343"/>
              <a:ext cx="266700" cy="3016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058346" y="5219308"/>
            <a:ext cx="533400" cy="301658"/>
            <a:chOff x="7924800" y="1984343"/>
            <a:chExt cx="533400" cy="301658"/>
          </a:xfrm>
        </p:grpSpPr>
        <p:sp>
          <p:nvSpPr>
            <p:cNvPr id="42" name="Rectangle 41"/>
            <p:cNvSpPr/>
            <p:nvPr/>
          </p:nvSpPr>
          <p:spPr>
            <a:xfrm>
              <a:off x="7924800" y="1984343"/>
              <a:ext cx="533400" cy="3016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924800" y="1984343"/>
              <a:ext cx="266700" cy="3016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55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cap="small" dirty="0" smtClean="0"/>
              <a:t>Challenges Encountered And Solutions</a:t>
            </a:r>
            <a:endParaRPr lang="en-US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Challenges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Unavailability of Variable Frequency Drive</a:t>
            </a:r>
          </a:p>
          <a:p>
            <a:r>
              <a:rPr lang="en-US" sz="2400" dirty="0" smtClean="0"/>
              <a:t>Relevant knowledge base</a:t>
            </a:r>
          </a:p>
          <a:p>
            <a:r>
              <a:rPr lang="en-US" sz="2400" dirty="0" smtClean="0"/>
              <a:t>Discrepancy in old schematics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u="sng" dirty="0" smtClean="0"/>
              <a:t>Solutions</a:t>
            </a:r>
            <a:r>
              <a:rPr lang="en-US" sz="2400" b="1" dirty="0" smtClean="0"/>
              <a:t>:</a:t>
            </a:r>
          </a:p>
          <a:p>
            <a:r>
              <a:rPr lang="en-US" sz="2400" dirty="0"/>
              <a:t>Motor replacement</a:t>
            </a:r>
          </a:p>
          <a:p>
            <a:r>
              <a:rPr lang="en-US" sz="2400" dirty="0" smtClean="0"/>
              <a:t>Relevant </a:t>
            </a:r>
            <a:r>
              <a:rPr lang="en-US" sz="2400" dirty="0"/>
              <a:t>knowledge base from EE 452 (Power Electronics &amp; Drives) </a:t>
            </a:r>
            <a:r>
              <a:rPr lang="en-US" sz="2400" dirty="0" smtClean="0"/>
              <a:t>labs</a:t>
            </a:r>
          </a:p>
          <a:p>
            <a:r>
              <a:rPr lang="en-US" sz="2400" dirty="0" smtClean="0"/>
              <a:t>Revision of the old system</a:t>
            </a:r>
            <a:endParaRPr lang="en-US" sz="2400" dirty="0"/>
          </a:p>
          <a:p>
            <a:pPr marL="0" indent="0">
              <a:buNone/>
            </a:pPr>
            <a:endParaRPr lang="en-US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639479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Slide 13 of 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689" y="6393225"/>
            <a:ext cx="2149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MAY1329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>
                <a:solidFill>
                  <a:schemeClr val="accent3"/>
                </a:solidFill>
              </a:rPr>
              <a:t>Demo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INSERT VIDEO HERE!!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/>
              <a:t>Questions</a:t>
            </a:r>
            <a:endParaRPr lang="fr-FR" b="1" cap="small" dirty="0"/>
          </a:p>
        </p:txBody>
      </p:sp>
      <p:pic>
        <p:nvPicPr>
          <p:cNvPr id="2050" name="Picture 2" descr="http://3.bp.blogspot.com/-IL_EfygRH5E/TvN8hOZxZGI/AAAAAAAAAm8/fyZJaGkqCis/s1600/question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776" y="4812384"/>
            <a:ext cx="8839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May 1329</a:t>
            </a:r>
            <a:r>
              <a:rPr lang="en-US" dirty="0" smtClean="0"/>
              <a:t>: Development of a Small Wind Turbine System </a:t>
            </a:r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r>
              <a:rPr lang="en-US" b="1" dirty="0"/>
              <a:t>Client / Advisor</a:t>
            </a:r>
            <a:r>
              <a:rPr lang="en-US" dirty="0"/>
              <a:t>: Dr. </a:t>
            </a:r>
            <a:r>
              <a:rPr lang="en-US" dirty="0" err="1"/>
              <a:t>Venkataramana</a:t>
            </a:r>
            <a:r>
              <a:rPr lang="en-US" dirty="0"/>
              <a:t> </a:t>
            </a:r>
            <a:r>
              <a:rPr lang="en-US" dirty="0" err="1"/>
              <a:t>Ajjarapu</a:t>
            </a:r>
            <a:endParaRPr lang="en-US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28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/>
              <a:t>Project Goals</a:t>
            </a:r>
            <a:endParaRPr lang="en-US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572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Develop a small wind turbine system in a laboratory environment</a:t>
            </a:r>
          </a:p>
          <a:p>
            <a:r>
              <a:rPr lang="en-US" sz="2600" dirty="0"/>
              <a:t>S</a:t>
            </a:r>
            <a:r>
              <a:rPr lang="en-US" sz="2600" dirty="0" smtClean="0"/>
              <a:t>erve as an educational tool for independent or class purposes</a:t>
            </a:r>
          </a:p>
          <a:p>
            <a:r>
              <a:rPr lang="en-US" sz="2600" dirty="0" smtClean="0"/>
              <a:t>Use Digital </a:t>
            </a:r>
            <a:r>
              <a:rPr lang="en-US" sz="2600" dirty="0"/>
              <a:t>implementation of power electronics using </a:t>
            </a:r>
            <a:r>
              <a:rPr lang="en-US" sz="2600" dirty="0" smtClean="0"/>
              <a:t>simulations on 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MATLAB </a:t>
            </a:r>
            <a:r>
              <a:rPr lang="en-US" sz="2600" dirty="0"/>
              <a:t>ASMG and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Code </a:t>
            </a:r>
            <a:r>
              <a:rPr lang="en-US" sz="2600" dirty="0"/>
              <a:t>Composer </a:t>
            </a:r>
            <a:r>
              <a:rPr lang="en-US" sz="2600" dirty="0" smtClean="0"/>
              <a:t>Studio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689" y="6393225"/>
            <a:ext cx="2149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MAY1329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39479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Slide 2 of 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30227"/>
            <a:ext cx="4114800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1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/>
              <a:t>Project Deliverables</a:t>
            </a:r>
            <a:endParaRPr lang="en-US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359152"/>
          </a:xfrm>
        </p:spPr>
        <p:txBody>
          <a:bodyPr/>
          <a:lstStyle/>
          <a:p>
            <a:endParaRPr lang="en-US" sz="1050" dirty="0" smtClean="0"/>
          </a:p>
          <a:p>
            <a:r>
              <a:rPr lang="en-US" dirty="0" smtClean="0"/>
              <a:t>Project documentation user manual</a:t>
            </a:r>
          </a:p>
          <a:p>
            <a:pPr lvl="1"/>
            <a:r>
              <a:rPr lang="en-US" dirty="0"/>
              <a:t>Step-by-step </a:t>
            </a:r>
            <a:r>
              <a:rPr lang="en-US" dirty="0" smtClean="0"/>
              <a:t>operation instructions </a:t>
            </a:r>
          </a:p>
          <a:p>
            <a:r>
              <a:rPr lang="en-US" dirty="0" smtClean="0"/>
              <a:t>In-depth schematics and wiring diagrams</a:t>
            </a:r>
          </a:p>
          <a:p>
            <a:r>
              <a:rPr lang="en-US" dirty="0" smtClean="0"/>
              <a:t>Final </a:t>
            </a:r>
            <a:r>
              <a:rPr lang="en-US" dirty="0"/>
              <a:t>Project Plan &amp; Design </a:t>
            </a:r>
            <a:r>
              <a:rPr lang="en-US" dirty="0" smtClean="0"/>
              <a:t>Document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39479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Slide 3 of 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689" y="6393225"/>
            <a:ext cx="2149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MAY1329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81" y="3886200"/>
            <a:ext cx="1785519" cy="2315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507" y="3906926"/>
            <a:ext cx="1765093" cy="22946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26" y="3876773"/>
            <a:ext cx="1798874" cy="2315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0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 smtClean="0"/>
              <a:t>Phase IV System</a:t>
            </a:r>
            <a:endParaRPr lang="en-US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425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Old system</a:t>
            </a:r>
            <a:r>
              <a:rPr lang="en-US" sz="1800" dirty="0" smtClean="0"/>
              <a:t>:</a:t>
            </a:r>
          </a:p>
          <a:p>
            <a:r>
              <a:rPr lang="en-US" sz="2200" dirty="0" smtClean="0"/>
              <a:t>Induction </a:t>
            </a:r>
            <a:r>
              <a:rPr lang="en-US" sz="2200" dirty="0"/>
              <a:t>motor has 1.5 </a:t>
            </a:r>
            <a:r>
              <a:rPr lang="en-US" sz="2200" dirty="0" err="1" smtClean="0"/>
              <a:t>Hp</a:t>
            </a:r>
            <a:endParaRPr lang="en-US" sz="2200" dirty="0"/>
          </a:p>
          <a:p>
            <a:pPr lvl="1"/>
            <a:r>
              <a:rPr lang="en-US" sz="1300" dirty="0" smtClean="0"/>
              <a:t>Motor frequency controlled with a Variable </a:t>
            </a:r>
          </a:p>
          <a:p>
            <a:pPr marL="274320" lvl="1" indent="0">
              <a:buNone/>
            </a:pPr>
            <a:r>
              <a:rPr lang="en-US" sz="1300" dirty="0" smtClean="0"/>
              <a:t>       Frequency Drive 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>
                <a:solidFill>
                  <a:schemeClr val="tx1"/>
                </a:solidFill>
              </a:rPr>
              <a:t>NIDAQ Control Source</a:t>
            </a:r>
          </a:p>
          <a:p>
            <a:r>
              <a:rPr lang="en-US" sz="2200" dirty="0" smtClean="0"/>
              <a:t>NI </a:t>
            </a:r>
            <a:r>
              <a:rPr lang="en-US" sz="2200" dirty="0" err="1"/>
              <a:t>LabVIEW</a:t>
            </a:r>
            <a:r>
              <a:rPr lang="en-US" sz="2200" dirty="0"/>
              <a:t> user interface</a:t>
            </a:r>
          </a:p>
          <a:p>
            <a:pPr marL="274320" lvl="1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sz="2300" dirty="0" smtClean="0"/>
              <a:t>Issues: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Buck boost IGBT burning out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System functioning not complete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39479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Slide 4 of 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638800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Figure 2: </a:t>
            </a:r>
          </a:p>
          <a:p>
            <a:pPr algn="ctr"/>
            <a:r>
              <a:rPr lang="en-US" sz="1200" b="1" dirty="0" smtClean="0"/>
              <a:t>Phase IV System</a:t>
            </a:r>
            <a:endParaRPr lang="fr-FR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6689" y="6393225"/>
            <a:ext cx="2149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MAY1329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43893"/>
            <a:ext cx="2924197" cy="2694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39000" y="289113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Figure </a:t>
            </a:r>
            <a:r>
              <a:rPr lang="en-US" sz="1200" b="1" dirty="0"/>
              <a:t>1</a:t>
            </a:r>
            <a:r>
              <a:rPr lang="en-US" sz="1200" b="1" dirty="0" smtClean="0"/>
              <a:t>: </a:t>
            </a:r>
          </a:p>
          <a:p>
            <a:pPr algn="ctr"/>
            <a:r>
              <a:rPr lang="en-US" sz="1200" b="1" dirty="0" smtClean="0"/>
              <a:t>Variable Frequency Drive</a:t>
            </a:r>
            <a:endParaRPr lang="fr-FR" sz="1200" b="1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696253"/>
            <a:ext cx="3657600" cy="15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/>
              <a:t>Current System</a:t>
            </a:r>
            <a:endParaRPr lang="fr-FR" b="1" cap="small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639479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Slide 5 of 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689" y="6393225"/>
            <a:ext cx="2149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MAY1329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1752" y="1527048"/>
            <a:ext cx="4575048" cy="26639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1800" b="1" dirty="0" smtClean="0"/>
              <a:t>Old system</a:t>
            </a:r>
            <a:r>
              <a:rPr lang="en-US" sz="1800" dirty="0" smtClean="0"/>
              <a:t>: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New </a:t>
            </a:r>
            <a:r>
              <a:rPr lang="en-US" sz="2200" dirty="0">
                <a:solidFill>
                  <a:schemeClr val="tx1"/>
                </a:solidFill>
              </a:rPr>
              <a:t>motor run by TI drive </a:t>
            </a:r>
            <a:r>
              <a:rPr lang="en-US" sz="2200" dirty="0" smtClean="0">
                <a:solidFill>
                  <a:schemeClr val="tx1"/>
                </a:solidFill>
              </a:rPr>
              <a:t>kit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>
                <a:solidFill>
                  <a:schemeClr val="tx1"/>
                </a:solidFill>
              </a:rPr>
              <a:t>TI Control Suite user interface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>
                <a:solidFill>
                  <a:schemeClr val="tx1"/>
                </a:solidFill>
              </a:rPr>
              <a:t>Revised </a:t>
            </a:r>
            <a:r>
              <a:rPr lang="en-US" dirty="0" smtClean="0">
                <a:solidFill>
                  <a:schemeClr val="tx1"/>
                </a:solidFill>
              </a:rPr>
              <a:t>buck </a:t>
            </a:r>
            <a:r>
              <a:rPr lang="en-US" dirty="0">
                <a:solidFill>
                  <a:schemeClr val="tx1"/>
                </a:solidFill>
              </a:rPr>
              <a:t>boost converter</a:t>
            </a:r>
          </a:p>
          <a:p>
            <a:pPr marL="0" indent="0">
              <a:buNone/>
            </a:pPr>
            <a:endParaRPr lang="en-US" sz="2200" dirty="0" smtClean="0"/>
          </a:p>
          <a:p>
            <a:pPr marL="274320" lvl="1" indent="0">
              <a:buFont typeface="Wingdings"/>
              <a:buNone/>
            </a:pPr>
            <a:endParaRPr lang="en-US" sz="3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581400" y="5867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Figure </a:t>
            </a:r>
            <a:r>
              <a:rPr lang="en-US" sz="1200" b="1" dirty="0"/>
              <a:t>3</a:t>
            </a:r>
            <a:r>
              <a:rPr lang="en-US" sz="1200" b="1" dirty="0" smtClean="0"/>
              <a:t>: </a:t>
            </a:r>
          </a:p>
          <a:p>
            <a:pPr algn="ctr"/>
            <a:r>
              <a:rPr lang="en-US" sz="1200" b="1" dirty="0" smtClean="0"/>
              <a:t>Phase V System</a:t>
            </a:r>
            <a:endParaRPr lang="fr-FR" sz="12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0" y="1905000"/>
            <a:ext cx="4495800" cy="13167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err="1" smtClean="0">
                <a:solidFill>
                  <a:schemeClr val="tx1"/>
                </a:solidFill>
              </a:rPr>
              <a:t>Arduino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for voltage comparison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oltage </a:t>
            </a:r>
            <a:r>
              <a:rPr lang="en-US" dirty="0">
                <a:solidFill>
                  <a:schemeClr val="tx1"/>
                </a:solidFill>
              </a:rPr>
              <a:t>sensors in the system</a:t>
            </a:r>
          </a:p>
          <a:p>
            <a:pPr marL="0" indent="0">
              <a:buNone/>
            </a:pPr>
            <a:endParaRPr lang="en-US" sz="2200" dirty="0" smtClean="0"/>
          </a:p>
          <a:p>
            <a:pPr marL="274320" lvl="1" indent="0">
              <a:buFont typeface="Wingdings"/>
              <a:buNone/>
            </a:pPr>
            <a:endParaRPr lang="en-US" sz="3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66800" y="4107359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Picture of Entire System!!!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/>
              <a:t>Overall System</a:t>
            </a:r>
            <a:endParaRPr lang="en-US" b="1" cap="small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639479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Slide 6 of 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599" y="5910110"/>
            <a:ext cx="274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Figure 4: Overall System</a:t>
            </a:r>
            <a:endParaRPr lang="en-US" sz="12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9" t="184" r="35079" b="71207"/>
          <a:stretch/>
        </p:blipFill>
        <p:spPr bwMode="auto">
          <a:xfrm>
            <a:off x="8199468" y="9220200"/>
            <a:ext cx="3230044" cy="279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9790"/>
            <a:ext cx="8534399" cy="424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6689" y="6393225"/>
            <a:ext cx="2149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MAY1329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/>
              <a:t>Motor And Generator</a:t>
            </a:r>
            <a:endParaRPr lang="fr-FR" b="1" cap="small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2514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Insert GUI of the Motor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5622" y="4724400"/>
            <a:ext cx="4298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6: </a:t>
            </a:r>
            <a:r>
              <a:rPr lang="en-US" sz="1200" b="1" dirty="0"/>
              <a:t>EMJ-04APB22 </a:t>
            </a:r>
            <a:r>
              <a:rPr lang="en-US" sz="1200" b="1" dirty="0" smtClean="0"/>
              <a:t>Motor coupled </a:t>
            </a:r>
          </a:p>
          <a:p>
            <a:pPr algn="ctr"/>
            <a:r>
              <a:rPr lang="en-US" sz="1200" b="1" dirty="0" smtClean="0"/>
              <a:t>with Permanent Magnet Generator</a:t>
            </a:r>
            <a:endParaRPr lang="fr-FR" sz="1200" b="1" dirty="0" smtClean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48410"/>
            <a:ext cx="3276601" cy="2454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Content Placeholder 14"/>
          <p:cNvPicPr>
            <a:picLocks noGrp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b="9735"/>
          <a:stretch/>
        </p:blipFill>
        <p:spPr bwMode="auto">
          <a:xfrm>
            <a:off x="381000" y="1905000"/>
            <a:ext cx="2810394" cy="2593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3497302" y="3124200"/>
            <a:ext cx="1684298" cy="304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304800" y="4752201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5: </a:t>
            </a:r>
            <a:r>
              <a:rPr lang="en-US" sz="1200" b="1" dirty="0" smtClean="0">
                <a:ea typeface="Calibri"/>
                <a:cs typeface="Times New Roman"/>
              </a:rPr>
              <a:t> </a:t>
            </a:r>
            <a:r>
              <a:rPr lang="en-US" sz="1200" b="1" dirty="0"/>
              <a:t>TMDSHVMTRPFCKIT</a:t>
            </a:r>
            <a:endParaRPr lang="fr-FR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639479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Slide 7 of 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689" y="6393225"/>
            <a:ext cx="2149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MAY1329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581400"/>
            <a:ext cx="98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46393" y="2662535"/>
            <a:ext cx="1759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Signal sent from the TI kit to run the motor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016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/>
              <a:t>Three – Phase Rectifier</a:t>
            </a:r>
            <a:endParaRPr lang="en-US" b="1" cap="smal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600200"/>
            <a:ext cx="3962572" cy="4343400"/>
          </a:xfrm>
        </p:spPr>
      </p:pic>
      <p:sp>
        <p:nvSpPr>
          <p:cNvPr id="10" name="TextBox 9"/>
          <p:cNvSpPr txBox="1"/>
          <p:nvPr/>
        </p:nvSpPr>
        <p:spPr>
          <a:xfrm>
            <a:off x="7696200" y="639479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Slide 8 of 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" y="5965598"/>
            <a:ext cx="3428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Figure 7: Three-Phase Rectifier in ASMG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13490" y="3593959"/>
            <a:ext cx="3172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Figure 4: Rectifier Simulation Output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4721423"/>
            <a:ext cx="274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Calculation</a:t>
            </a:r>
            <a:endParaRPr lang="en-US" sz="1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72000" y="5020359"/>
                <a:ext cx="4185110" cy="99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𝑽𝒅𝒄</m:t>
                      </m:r>
                      <m:d>
                        <m:dPr>
                          <m:ctrlPr>
                            <a:rPr lang="en-US" sz="1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1" i="1">
                              <a:latin typeface="Cambria Math"/>
                            </a:rPr>
                            <m:t>𝒎𝒂𝒙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1400" i="1">
                              <a:latin typeface="Cambria Math"/>
                            </a:rPr>
                            <m:t>∗</m:t>
                          </m:r>
                          <m:r>
                            <a:rPr lang="en-US" sz="1400" i="1">
                              <a:latin typeface="Cambria Math"/>
                            </a:rPr>
                            <m:t>𝑉𝑝𝑒𝑎𝑘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en-US" sz="1400" i="1">
                          <a:latin typeface="Cambria Math"/>
                        </a:rPr>
                        <m:t>∗</m:t>
                      </m:r>
                      <m:r>
                        <a:rPr lang="en-US" sz="1400" i="1">
                          <a:latin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</a:rPr>
                        <m:t>𝛼</m:t>
                      </m:r>
                      <m:r>
                        <a:rPr lang="en-US" sz="1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1400" i="1">
                              <a:latin typeface="Cambria Math"/>
                            </a:rPr>
                            <m:t>∗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1400" i="1">
                              <a:latin typeface="Cambria Math"/>
                            </a:rPr>
                            <m:t>∗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17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en-US" sz="1400" i="1">
                          <a:latin typeface="Cambria Math"/>
                        </a:rPr>
                        <m:t>∗1=</m:t>
                      </m:r>
                      <m:r>
                        <a:rPr lang="en-US" sz="1400" b="1" i="1" smtClean="0">
                          <a:latin typeface="Cambria Math"/>
                        </a:rPr>
                        <m:t>𝟒𝟎</m:t>
                      </m:r>
                      <m:r>
                        <a:rPr lang="en-US" sz="1400" b="1" i="1">
                          <a:latin typeface="Cambria Math"/>
                        </a:rPr>
                        <m:t>𝑽</m:t>
                      </m:r>
                      <m:r>
                        <a:rPr lang="en-US" sz="14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020359"/>
                <a:ext cx="4185110" cy="99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23306"/>
            <a:ext cx="4456278" cy="25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6689" y="6393225"/>
            <a:ext cx="2149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MAY1329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/>
          </a:bodyPr>
          <a:lstStyle/>
          <a:p>
            <a:r>
              <a:rPr lang="en-US" b="1" cap="small" dirty="0" smtClean="0"/>
              <a:t>Voltage Comparator</a:t>
            </a:r>
            <a:endParaRPr lang="fr-FR" b="1" cap="smal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924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533400" y="5943600"/>
            <a:ext cx="8503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200" b="1" dirty="0" smtClean="0"/>
              <a:t>Figure 8: Comparator schematic </a:t>
            </a:r>
            <a:endParaRPr lang="fr-FR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639479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Slide 9 of 13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1739</TotalTime>
  <Words>535</Words>
  <Application>Microsoft Office PowerPoint</Application>
  <PresentationFormat>On-screen Show (4:3)</PresentationFormat>
  <Paragraphs>131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Development of Laboratory Module for a Small Wind Turbine System (Phase V) </vt:lpstr>
      <vt:lpstr>Project Goals</vt:lpstr>
      <vt:lpstr>Project Deliverables</vt:lpstr>
      <vt:lpstr>Phase IV System</vt:lpstr>
      <vt:lpstr>Current System</vt:lpstr>
      <vt:lpstr>Overall System</vt:lpstr>
      <vt:lpstr>Motor And Generator</vt:lpstr>
      <vt:lpstr>Three – Phase Rectifier</vt:lpstr>
      <vt:lpstr>Voltage Comparator</vt:lpstr>
      <vt:lpstr>Pulse Width Modulation</vt:lpstr>
      <vt:lpstr>Buck / Boost Converter</vt:lpstr>
      <vt:lpstr>Test Plan</vt:lpstr>
      <vt:lpstr>Challenges Encountered And Solutions</vt:lpstr>
      <vt:lpstr>Demo</vt:lpstr>
      <vt:lpstr>Questions</vt:lpstr>
    </vt:vector>
  </TitlesOfParts>
  <Company>ECpE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Literski, Adam M</dc:creator>
  <cp:lastModifiedBy>Namatovu, Josephine D</cp:lastModifiedBy>
  <cp:revision>173</cp:revision>
  <dcterms:created xsi:type="dcterms:W3CDTF">2013-03-03T21:52:48Z</dcterms:created>
  <dcterms:modified xsi:type="dcterms:W3CDTF">2013-04-29T19:25:31Z</dcterms:modified>
</cp:coreProperties>
</file>