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9184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513"/>
    <a:srgbClr val="FCEBE8"/>
    <a:srgbClr val="EF533A"/>
    <a:srgbClr val="F79E90"/>
    <a:srgbClr val="B35B4D"/>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23" autoAdjust="0"/>
    <p:restoredTop sz="98157" autoAdjust="0"/>
  </p:normalViewPr>
  <p:slideViewPr>
    <p:cSldViewPr>
      <p:cViewPr varScale="1">
        <p:scale>
          <a:sx n="20" d="100"/>
          <a:sy n="20" d="100"/>
        </p:scale>
        <p:origin x="-1824" y="-162"/>
      </p:cViewPr>
      <p:guideLst>
        <p:guide orient="horz" pos="13824"/>
        <p:guide pos="10368"/>
      </p:guideLst>
    </p:cSldViewPr>
  </p:slid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00557-6F3E-473F-9472-1200FAA7876A}" type="datetimeFigureOut">
              <a:rPr lang="en-US" smtClean="0"/>
              <a:t>4/14/2013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D1166-0A69-4744-89E1-85FE9141A4EC}" type="slidenum">
              <a:rPr lang="en-US" smtClean="0"/>
              <a:t>‹#›</a:t>
            </a:fld>
            <a:endParaRPr lang="en-US"/>
          </a:p>
        </p:txBody>
      </p:sp>
    </p:spTree>
    <p:extLst>
      <p:ext uri="{BB962C8B-B14F-4D97-AF65-F5344CB8AC3E}">
        <p14:creationId xmlns:p14="http://schemas.microsoft.com/office/powerpoint/2010/main" val="425609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07FD0D-2874-45A1-94A9-9DD75F61923B}"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375108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7FD0D-2874-45A1-94A9-9DD75F61923B}"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11587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86"/>
            <a:ext cx="740664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757686"/>
            <a:ext cx="2167128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7FD0D-2874-45A1-94A9-9DD75F61923B}"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210424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7FD0D-2874-45A1-94A9-9DD75F61923B}"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93945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7FD0D-2874-45A1-94A9-9DD75F61923B}" type="datetimeFigureOut">
              <a:rPr lang="en-US" smtClean="0"/>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131602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07FD0D-2874-45A1-94A9-9DD75F61923B}" type="datetimeFigureOut">
              <a:rPr lang="en-US" smtClean="0"/>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131235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07FD0D-2874-45A1-94A9-9DD75F61923B}" type="datetimeFigureOut">
              <a:rPr lang="en-US" smtClean="0"/>
              <a:t>4/14/2013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73518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07FD0D-2874-45A1-94A9-9DD75F61923B}" type="datetimeFigureOut">
              <a:rPr lang="en-US" smtClean="0"/>
              <a:t>4/14/2013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376031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7FD0D-2874-45A1-94A9-9DD75F61923B}" type="datetimeFigureOut">
              <a:rPr lang="en-US" smtClean="0"/>
              <a:t>4/14/2013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328156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7FD0D-2874-45A1-94A9-9DD75F61923B}" type="datetimeFigureOut">
              <a:rPr lang="en-US" smtClean="0"/>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202638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7FD0D-2874-45A1-94A9-9DD75F61923B}" type="datetimeFigureOut">
              <a:rPr lang="en-US" smtClean="0"/>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47756-D12A-4B09-926B-32CEB220D11F}" type="slidenum">
              <a:rPr lang="en-US" smtClean="0"/>
              <a:t>‹#›</a:t>
            </a:fld>
            <a:endParaRPr lang="en-US"/>
          </a:p>
        </p:txBody>
      </p:sp>
    </p:spTree>
    <p:extLst>
      <p:ext uri="{BB962C8B-B14F-4D97-AF65-F5344CB8AC3E}">
        <p14:creationId xmlns:p14="http://schemas.microsoft.com/office/powerpoint/2010/main" val="243131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B07FD0D-2874-45A1-94A9-9DD75F61923B}" type="datetimeFigureOut">
              <a:rPr lang="en-US" smtClean="0"/>
              <a:t>4/14/2013</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3F47756-D12A-4B09-926B-32CEB220D11F}" type="slidenum">
              <a:rPr lang="en-US" smtClean="0"/>
              <a:t>‹#›</a:t>
            </a:fld>
            <a:endParaRPr lang="en-US"/>
          </a:p>
        </p:txBody>
      </p:sp>
    </p:spTree>
    <p:extLst>
      <p:ext uri="{BB962C8B-B14F-4D97-AF65-F5344CB8AC3E}">
        <p14:creationId xmlns:p14="http://schemas.microsoft.com/office/powerpoint/2010/main" val="3506420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2513"/>
        </a:solidFill>
        <a:effectLst/>
      </p:bgPr>
    </p:bg>
    <p:spTree>
      <p:nvGrpSpPr>
        <p:cNvPr id="1" name=""/>
        <p:cNvGrpSpPr/>
        <p:nvPr/>
      </p:nvGrpSpPr>
      <p:grpSpPr>
        <a:xfrm>
          <a:off x="0" y="0"/>
          <a:ext cx="0" cy="0"/>
          <a:chOff x="0" y="0"/>
          <a:chExt cx="0" cy="0"/>
        </a:xfrm>
      </p:grpSpPr>
      <p:sp>
        <p:nvSpPr>
          <p:cNvPr id="82" name="Rectangle 81"/>
          <p:cNvSpPr>
            <a:spLocks noChangeAspect="1"/>
          </p:cNvSpPr>
          <p:nvPr/>
        </p:nvSpPr>
        <p:spPr>
          <a:xfrm>
            <a:off x="-31750" y="-48978"/>
            <a:ext cx="32918400" cy="43891200"/>
          </a:xfrm>
          <a:prstGeom prst="rect">
            <a:avLst/>
          </a:prstGeom>
          <a:solidFill>
            <a:srgbClr val="9B2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5571450" y="8145911"/>
            <a:ext cx="6432550" cy="28430089"/>
          </a:xfrm>
          <a:prstGeom prst="rect">
            <a:avLst/>
          </a:prstGeom>
          <a:solidFill>
            <a:srgbClr val="F79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40233600"/>
            <a:ext cx="32918400" cy="3657600"/>
          </a:xfrm>
          <a:prstGeom prst="rect">
            <a:avLst/>
          </a:prstGeom>
          <a:solidFill>
            <a:srgbClr val="EF5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32918400" cy="7315200"/>
          </a:xfrm>
          <a:prstGeom prst="rect">
            <a:avLst/>
          </a:prstGeom>
          <a:solidFill>
            <a:srgbClr val="EF5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1027" name="Picture 3" descr="C:\Users\Justin\Google Drive\Project 20\Graphically Designed Stuff\Eyeris Package\Logo\eyeris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80778" y="40711247"/>
            <a:ext cx="2370373"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28141" y="638175"/>
            <a:ext cx="25612741" cy="5755422"/>
          </a:xfrm>
          <a:prstGeom prst="rect">
            <a:avLst/>
          </a:prstGeom>
          <a:noFill/>
        </p:spPr>
        <p:txBody>
          <a:bodyPr wrap="square" rtlCol="0">
            <a:spAutoFit/>
          </a:bodyPr>
          <a:lstStyle/>
          <a:p>
            <a:r>
              <a:rPr lang="en-US" sz="10000" b="1" dirty="0" smtClean="0">
                <a:solidFill>
                  <a:schemeClr val="bg1"/>
                </a:solidFill>
                <a:latin typeface="Arial" pitchFamily="34" charset="0"/>
                <a:cs typeface="Arial" pitchFamily="34" charset="0"/>
              </a:rPr>
              <a:t>Mobile </a:t>
            </a:r>
            <a:r>
              <a:rPr lang="en-US" sz="10000" b="1" dirty="0">
                <a:solidFill>
                  <a:schemeClr val="bg1"/>
                </a:solidFill>
                <a:latin typeface="Arial" pitchFamily="34" charset="0"/>
                <a:cs typeface="Arial" pitchFamily="34" charset="0"/>
              </a:rPr>
              <a:t>Stereoscopic Eye </a:t>
            </a:r>
            <a:r>
              <a:rPr lang="en-US" sz="10000" b="1" dirty="0" smtClean="0">
                <a:solidFill>
                  <a:schemeClr val="bg1"/>
                </a:solidFill>
                <a:latin typeface="Arial" pitchFamily="34" charset="0"/>
                <a:cs typeface="Arial" pitchFamily="34" charset="0"/>
              </a:rPr>
              <a:t>Tracking</a:t>
            </a:r>
          </a:p>
          <a:p>
            <a:endParaRPr lang="en-US" sz="6000" dirty="0">
              <a:solidFill>
                <a:schemeClr val="bg1"/>
              </a:solidFill>
            </a:endParaRPr>
          </a:p>
          <a:p>
            <a:r>
              <a:rPr lang="en-US" sz="5200" dirty="0" smtClean="0">
                <a:solidFill>
                  <a:schemeClr val="bg1"/>
                </a:solidFill>
              </a:rPr>
              <a:t>Iowa State University </a:t>
            </a:r>
            <a:r>
              <a:rPr lang="en-US" sz="5200" dirty="0" err="1" smtClean="0">
                <a:solidFill>
                  <a:schemeClr val="bg1"/>
                </a:solidFill>
              </a:rPr>
              <a:t>ECpE</a:t>
            </a:r>
            <a:r>
              <a:rPr lang="en-US" sz="5200" dirty="0" smtClean="0">
                <a:solidFill>
                  <a:schemeClr val="bg1"/>
                </a:solidFill>
              </a:rPr>
              <a:t> Senior </a:t>
            </a:r>
            <a:r>
              <a:rPr lang="en-US" sz="5200" dirty="0">
                <a:solidFill>
                  <a:schemeClr val="bg1"/>
                </a:solidFill>
              </a:rPr>
              <a:t>Design Team </a:t>
            </a:r>
            <a:r>
              <a:rPr lang="en-US" sz="5200" dirty="0" smtClean="0">
                <a:solidFill>
                  <a:schemeClr val="bg1"/>
                </a:solidFill>
              </a:rPr>
              <a:t>May 13-20</a:t>
            </a:r>
            <a:endParaRPr lang="en-US" sz="5200" dirty="0">
              <a:solidFill>
                <a:schemeClr val="bg1"/>
              </a:solidFill>
            </a:endParaRPr>
          </a:p>
          <a:p>
            <a:r>
              <a:rPr lang="en-US" sz="5200" dirty="0">
                <a:solidFill>
                  <a:schemeClr val="bg1"/>
                </a:solidFill>
              </a:rPr>
              <a:t>Justin Derby,  </a:t>
            </a:r>
            <a:r>
              <a:rPr lang="en-US" sz="5200" dirty="0" err="1">
                <a:solidFill>
                  <a:schemeClr val="bg1"/>
                </a:solidFill>
              </a:rPr>
              <a:t>Kristoffer</a:t>
            </a:r>
            <a:r>
              <a:rPr lang="en-US" sz="5200" dirty="0">
                <a:solidFill>
                  <a:schemeClr val="bg1"/>
                </a:solidFill>
              </a:rPr>
              <a:t> Scott, Tyler Burnham,  </a:t>
            </a:r>
            <a:r>
              <a:rPr lang="en-US" sz="5200" dirty="0" err="1">
                <a:solidFill>
                  <a:schemeClr val="bg1"/>
                </a:solidFill>
              </a:rPr>
              <a:t>Arjay</a:t>
            </a:r>
            <a:r>
              <a:rPr lang="en-US" sz="5200" dirty="0">
                <a:solidFill>
                  <a:schemeClr val="bg1"/>
                </a:solidFill>
              </a:rPr>
              <a:t> Vander </a:t>
            </a:r>
            <a:r>
              <a:rPr lang="en-US" sz="5200" dirty="0" err="1">
                <a:solidFill>
                  <a:schemeClr val="bg1"/>
                </a:solidFill>
              </a:rPr>
              <a:t>Velden</a:t>
            </a:r>
            <a:r>
              <a:rPr lang="en-US" sz="5200" dirty="0">
                <a:solidFill>
                  <a:schemeClr val="bg1"/>
                </a:solidFill>
              </a:rPr>
              <a:t>,  Will Bryan,  Scott Connell</a:t>
            </a:r>
          </a:p>
          <a:p>
            <a:r>
              <a:rPr lang="en-US" sz="5200" dirty="0">
                <a:solidFill>
                  <a:schemeClr val="bg1"/>
                </a:solidFill>
              </a:rPr>
              <a:t>Advisor:  </a:t>
            </a:r>
            <a:r>
              <a:rPr lang="en-US" sz="5200" dirty="0" err="1">
                <a:solidFill>
                  <a:schemeClr val="bg1"/>
                </a:solidFill>
              </a:rPr>
              <a:t>Daji</a:t>
            </a:r>
            <a:r>
              <a:rPr lang="en-US" sz="5200" dirty="0">
                <a:solidFill>
                  <a:schemeClr val="bg1"/>
                </a:solidFill>
              </a:rPr>
              <a:t> </a:t>
            </a:r>
            <a:r>
              <a:rPr lang="en-US" sz="5200" dirty="0" err="1">
                <a:solidFill>
                  <a:schemeClr val="bg1"/>
                </a:solidFill>
              </a:rPr>
              <a:t>Qiao</a:t>
            </a:r>
            <a:endParaRPr lang="en-US" sz="5200" dirty="0">
              <a:solidFill>
                <a:schemeClr val="bg1"/>
              </a:solidFill>
            </a:endParaRPr>
          </a:p>
          <a:p>
            <a:r>
              <a:rPr lang="en-US" sz="5200" dirty="0">
                <a:solidFill>
                  <a:schemeClr val="bg1"/>
                </a:solidFill>
              </a:rPr>
              <a:t>Client:  Stephen Gilbert, </a:t>
            </a:r>
            <a:r>
              <a:rPr lang="en-US" sz="5200" dirty="0" smtClean="0">
                <a:solidFill>
                  <a:schemeClr val="bg1"/>
                </a:solidFill>
              </a:rPr>
              <a:t>VRAC</a:t>
            </a:r>
            <a:endParaRPr lang="en-US" sz="5200" dirty="0">
              <a:solidFill>
                <a:schemeClr val="bg1"/>
              </a:solidFill>
            </a:endParaRPr>
          </a:p>
        </p:txBody>
      </p:sp>
      <p:pic>
        <p:nvPicPr>
          <p:cNvPr id="15" name="Picture 10" descr="U:\senior_design\vrac_or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9218" y="40767000"/>
            <a:ext cx="2272032" cy="2286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87015" y="12801600"/>
            <a:ext cx="14630400" cy="26517600"/>
          </a:xfrm>
          <a:prstGeom prst="rect">
            <a:avLst/>
          </a:prstGeom>
          <a:solidFill>
            <a:srgbClr val="F79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801415" y="14611076"/>
            <a:ext cx="12801600" cy="3657600"/>
          </a:xfrm>
          <a:prstGeom prst="rect">
            <a:avLst/>
          </a:prstGeom>
          <a:solidFill>
            <a:srgbClr val="B35B4D"/>
          </a:solidFill>
          <a:ln w="76200">
            <a:solidFill>
              <a:srgbClr val="EF533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87015" y="8122600"/>
            <a:ext cx="14630400" cy="3724096"/>
          </a:xfrm>
          <a:prstGeom prst="rect">
            <a:avLst/>
          </a:prstGeom>
          <a:solidFill>
            <a:srgbClr val="F79E90"/>
          </a:solidFill>
        </p:spPr>
        <p:txBody>
          <a:bodyPr wrap="square" rtlCol="0">
            <a:spAutoFit/>
          </a:bodyPr>
          <a:lstStyle/>
          <a:p>
            <a:pPr marL="192088" lvl="0">
              <a:tabLst>
                <a:tab pos="288925" algn="l"/>
              </a:tabLst>
            </a:pPr>
            <a:r>
              <a:rPr lang="en-US" sz="4000" b="1" dirty="0" smtClean="0"/>
              <a:t>Introduction</a:t>
            </a:r>
          </a:p>
          <a:p>
            <a:pPr marL="192088"/>
            <a:r>
              <a:rPr lang="en-US" sz="2800" dirty="0"/>
              <a:t>Project Eyeris is an embedded, mobile, real-time eye tracking system.  The goal of this project is to create a viable solution to handle 3D </a:t>
            </a:r>
            <a:r>
              <a:rPr lang="en-US" sz="2800" dirty="0" smtClean="0"/>
              <a:t>environments </a:t>
            </a:r>
            <a:r>
              <a:rPr lang="en-US" sz="2800" dirty="0"/>
              <a:t>as well as real-time video streaming to observers.  There is no current product that handles both of these requirements.  Our solution is primarily to be used for virtual reality applications at Iowa State’s Virtual Reality Application Center.  Project Eyeris is the work of a six member team including an Electrical Engineer, Software Engineers and Computer Engineers over the course of two full semesters</a:t>
            </a:r>
            <a:r>
              <a:rPr lang="en-US" sz="2800" dirty="0" smtClean="0"/>
              <a:t>.</a:t>
            </a:r>
          </a:p>
          <a:p>
            <a:endParaRPr lang="en-US" sz="2800" dirty="0"/>
          </a:p>
        </p:txBody>
      </p:sp>
      <p:sp>
        <p:nvSpPr>
          <p:cNvPr id="28" name="TextBox 27"/>
          <p:cNvSpPr txBox="1"/>
          <p:nvPr/>
        </p:nvSpPr>
        <p:spPr>
          <a:xfrm>
            <a:off x="16427450" y="8143220"/>
            <a:ext cx="8261350" cy="6740307"/>
          </a:xfrm>
          <a:prstGeom prst="rect">
            <a:avLst/>
          </a:prstGeom>
          <a:solidFill>
            <a:srgbClr val="F79E90"/>
          </a:solidFill>
        </p:spPr>
        <p:txBody>
          <a:bodyPr wrap="square" rtlCol="0">
            <a:spAutoFit/>
          </a:bodyPr>
          <a:lstStyle/>
          <a:p>
            <a:pPr marL="193675" lvl="0"/>
            <a:r>
              <a:rPr lang="en-US" sz="4000" b="1" dirty="0" smtClean="0"/>
              <a:t>Design </a:t>
            </a:r>
            <a:r>
              <a:rPr lang="en-US" sz="4000" b="1" dirty="0"/>
              <a:t>Requirements</a:t>
            </a:r>
          </a:p>
          <a:p>
            <a:pPr marL="623888" lvl="1" indent="-271463">
              <a:buFont typeface="Arial" pitchFamily="34" charset="0"/>
              <a:buChar char="•"/>
            </a:pPr>
            <a:r>
              <a:rPr lang="en-US" sz="2800" dirty="0"/>
              <a:t>Track both eyes with minimal error (less than 1.5 degrees)</a:t>
            </a:r>
          </a:p>
          <a:p>
            <a:pPr marL="623888" lvl="1" indent="-271463">
              <a:buFont typeface="Arial" pitchFamily="34" charset="0"/>
              <a:buChar char="•"/>
            </a:pPr>
            <a:r>
              <a:rPr lang="en-US" sz="2800" dirty="0"/>
              <a:t>Can be used with active </a:t>
            </a:r>
            <a:r>
              <a:rPr lang="en-US" sz="2800" dirty="0" smtClean="0"/>
              <a:t>stereo shutter </a:t>
            </a:r>
            <a:r>
              <a:rPr lang="en-US" sz="2800" dirty="0"/>
              <a:t>glasses.</a:t>
            </a:r>
          </a:p>
          <a:p>
            <a:pPr marL="623888" lvl="1" indent="-271463">
              <a:buFont typeface="Arial" pitchFamily="34" charset="0"/>
              <a:buChar char="•"/>
            </a:pPr>
            <a:r>
              <a:rPr lang="en-US" sz="2800" dirty="0"/>
              <a:t>All data and outward-facing video collected from the glasses shall be transmitted wirelessly and will be able to be viewed in real time </a:t>
            </a:r>
          </a:p>
          <a:p>
            <a:pPr marL="623888" lvl="1" indent="-271463">
              <a:buFont typeface="Arial" pitchFamily="34" charset="0"/>
              <a:buChar char="•"/>
            </a:pPr>
            <a:r>
              <a:rPr lang="en-US" sz="2800" dirty="0"/>
              <a:t>No more than 10 second delay</a:t>
            </a:r>
          </a:p>
          <a:p>
            <a:pPr marL="623888" lvl="1" indent="-271463">
              <a:buFont typeface="Arial" pitchFamily="34" charset="0"/>
              <a:buChar char="•"/>
            </a:pPr>
            <a:r>
              <a:rPr lang="en-US" sz="2800" dirty="0"/>
              <a:t>Unobtrusive and non-invasive</a:t>
            </a:r>
          </a:p>
          <a:p>
            <a:pPr marL="623888" lvl="1" indent="-271463">
              <a:buFont typeface="Arial" pitchFamily="34" charset="0"/>
              <a:buChar char="•"/>
            </a:pPr>
            <a:r>
              <a:rPr lang="en-US" sz="2800" dirty="0"/>
              <a:t>Glasses: no more than 2 pounds and no wider than 10 inches</a:t>
            </a:r>
          </a:p>
          <a:p>
            <a:pPr marL="623888" lvl="1" indent="-271463">
              <a:buFont typeface="Arial" pitchFamily="34" charset="0"/>
              <a:buChar char="•"/>
            </a:pPr>
            <a:r>
              <a:rPr lang="en-US" sz="2800" dirty="0"/>
              <a:t>Backpack: no more than 5 pounds</a:t>
            </a:r>
          </a:p>
          <a:p>
            <a:pPr marL="623888" lvl="1" indent="-271463">
              <a:buFont typeface="Arial" pitchFamily="34" charset="0"/>
              <a:buChar char="•"/>
            </a:pPr>
            <a:r>
              <a:rPr lang="en-US" sz="2800" dirty="0"/>
              <a:t>Viewer's environment: 720p color video, field of view of 56 x 40 degrees</a:t>
            </a:r>
          </a:p>
          <a:p>
            <a:pPr marL="623888" lvl="1" indent="-271463">
              <a:buFont typeface="Arial" pitchFamily="34" charset="0"/>
              <a:buChar char="•"/>
            </a:pPr>
            <a:r>
              <a:rPr lang="en-US" sz="2800" dirty="0"/>
              <a:t>Eye tracking: 30 frames per second</a:t>
            </a:r>
          </a:p>
        </p:txBody>
      </p:sp>
      <p:sp>
        <p:nvSpPr>
          <p:cNvPr id="34" name="TextBox 33"/>
          <p:cNvSpPr txBox="1"/>
          <p:nvPr/>
        </p:nvSpPr>
        <p:spPr>
          <a:xfrm>
            <a:off x="16427450" y="37383285"/>
            <a:ext cx="15576550" cy="1935915"/>
          </a:xfrm>
          <a:prstGeom prst="rect">
            <a:avLst/>
          </a:prstGeom>
          <a:solidFill>
            <a:srgbClr val="F79E90"/>
          </a:solidFill>
        </p:spPr>
        <p:txBody>
          <a:bodyPr wrap="square" rtlCol="0">
            <a:spAutoFit/>
          </a:bodyPr>
          <a:lstStyle/>
          <a:p>
            <a:pPr marL="477838" lvl="0" indent="-285750"/>
            <a:r>
              <a:rPr lang="en-US" sz="4000" b="1" dirty="0" smtClean="0"/>
              <a:t>Testing</a:t>
            </a:r>
            <a:endParaRPr lang="en-US" sz="4000" b="1" dirty="0"/>
          </a:p>
          <a:p>
            <a:pPr marL="565150" lvl="1" indent="-285750" defTabSz="1377950">
              <a:lnSpc>
                <a:spcPct val="90000"/>
              </a:lnSpc>
              <a:spcBef>
                <a:spcPct val="0"/>
              </a:spcBef>
              <a:spcAft>
                <a:spcPct val="15000"/>
              </a:spcAft>
              <a:buChar char="••"/>
            </a:pPr>
            <a:r>
              <a:rPr lang="en-US" sz="2800" dirty="0"/>
              <a:t>Testing was done on local machines, and also on the hardware for the project</a:t>
            </a:r>
          </a:p>
          <a:p>
            <a:pPr marL="565150" lvl="1" indent="-285750" defTabSz="1377950">
              <a:lnSpc>
                <a:spcPct val="90000"/>
              </a:lnSpc>
              <a:spcBef>
                <a:spcPct val="0"/>
              </a:spcBef>
              <a:spcAft>
                <a:spcPct val="15000"/>
              </a:spcAft>
              <a:buChar char="••"/>
            </a:pPr>
            <a:r>
              <a:rPr lang="en-US" sz="2800" dirty="0"/>
              <a:t>We have tested our software using integration testing, and system testing.  Independent modules were tested as a single unit, then tested as a whole with many other modules</a:t>
            </a:r>
            <a:r>
              <a:rPr lang="en-US" sz="2800" dirty="0" smtClean="0"/>
              <a:t>.</a:t>
            </a:r>
          </a:p>
        </p:txBody>
      </p:sp>
      <p:sp>
        <p:nvSpPr>
          <p:cNvPr id="26" name="TextBox 25"/>
          <p:cNvSpPr txBox="1"/>
          <p:nvPr/>
        </p:nvSpPr>
        <p:spPr>
          <a:xfrm>
            <a:off x="914400" y="12955160"/>
            <a:ext cx="12801600" cy="707886"/>
          </a:xfrm>
          <a:prstGeom prst="rect">
            <a:avLst/>
          </a:prstGeom>
          <a:noFill/>
        </p:spPr>
        <p:txBody>
          <a:bodyPr wrap="square" rtlCol="0">
            <a:spAutoFit/>
          </a:bodyPr>
          <a:lstStyle/>
          <a:p>
            <a:pPr marL="192088"/>
            <a:r>
              <a:rPr lang="en-US" sz="4000" b="1" dirty="0" smtClean="0"/>
              <a:t>Workflow/Components</a:t>
            </a:r>
            <a:endParaRPr lang="en-US" sz="4000" b="1" dirty="0"/>
          </a:p>
        </p:txBody>
      </p:sp>
      <p:sp>
        <p:nvSpPr>
          <p:cNvPr id="38" name="Rectangle 37"/>
          <p:cNvSpPr/>
          <p:nvPr/>
        </p:nvSpPr>
        <p:spPr>
          <a:xfrm>
            <a:off x="1824371" y="23755076"/>
            <a:ext cx="12801600" cy="3657600"/>
          </a:xfrm>
          <a:prstGeom prst="rect">
            <a:avLst/>
          </a:prstGeom>
          <a:solidFill>
            <a:srgbClr val="B35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544615" y="15485769"/>
            <a:ext cx="3657600" cy="1708160"/>
          </a:xfrm>
          <a:prstGeom prst="rect">
            <a:avLst/>
          </a:prstGeom>
          <a:noFill/>
        </p:spPr>
        <p:txBody>
          <a:bodyPr wrap="square" rtlCol="0">
            <a:spAutoFit/>
          </a:bodyPr>
          <a:lstStyle/>
          <a:p>
            <a:pPr marL="0" lvl="1" defTabSz="2889250">
              <a:lnSpc>
                <a:spcPct val="90000"/>
              </a:lnSpc>
              <a:spcBef>
                <a:spcPct val="0"/>
              </a:spcBef>
              <a:spcAft>
                <a:spcPct val="15000"/>
              </a:spcAft>
            </a:pPr>
            <a:r>
              <a:rPr lang="en-US" sz="2800" b="1" dirty="0" smtClean="0">
                <a:solidFill>
                  <a:schemeClr val="bg1"/>
                </a:solidFill>
              </a:rPr>
              <a:t>Logitech C270</a:t>
            </a:r>
          </a:p>
          <a:p>
            <a:pPr marL="0" lvl="1" defTabSz="2889250">
              <a:lnSpc>
                <a:spcPct val="90000"/>
              </a:lnSpc>
              <a:spcBef>
                <a:spcPct val="0"/>
              </a:spcBef>
              <a:spcAft>
                <a:spcPct val="15000"/>
              </a:spcAft>
            </a:pPr>
            <a:r>
              <a:rPr lang="en-US" sz="2800" dirty="0" smtClean="0">
                <a:solidFill>
                  <a:schemeClr val="bg1"/>
                </a:solidFill>
              </a:rPr>
              <a:t>Outward-facing </a:t>
            </a:r>
            <a:r>
              <a:rPr lang="en-US" sz="2800" dirty="0">
                <a:solidFill>
                  <a:schemeClr val="bg1"/>
                </a:solidFill>
              </a:rPr>
              <a:t>camera records what the user is looking at.</a:t>
            </a:r>
          </a:p>
        </p:txBody>
      </p:sp>
      <p:sp>
        <p:nvSpPr>
          <p:cNvPr id="43" name="TextBox 42"/>
          <p:cNvSpPr txBox="1"/>
          <p:nvPr/>
        </p:nvSpPr>
        <p:spPr>
          <a:xfrm>
            <a:off x="10031015" y="15392126"/>
            <a:ext cx="3657600" cy="1815882"/>
          </a:xfrm>
          <a:prstGeom prst="rect">
            <a:avLst/>
          </a:prstGeom>
          <a:noFill/>
        </p:spPr>
        <p:txBody>
          <a:bodyPr wrap="square" rtlCol="0">
            <a:spAutoFit/>
          </a:bodyPr>
          <a:lstStyle/>
          <a:p>
            <a:r>
              <a:rPr lang="en-US" sz="2800" b="1" dirty="0" smtClean="0">
                <a:solidFill>
                  <a:schemeClr val="bg1"/>
                </a:solidFill>
              </a:rPr>
              <a:t>Microsoft HD 6000</a:t>
            </a:r>
          </a:p>
          <a:p>
            <a:r>
              <a:rPr lang="en-US" sz="2800" dirty="0" smtClean="0">
                <a:solidFill>
                  <a:schemeClr val="bg1"/>
                </a:solidFill>
              </a:rPr>
              <a:t>Inward-facing </a:t>
            </a:r>
            <a:r>
              <a:rPr lang="en-US" sz="2800" dirty="0">
                <a:solidFill>
                  <a:schemeClr val="bg1"/>
                </a:solidFill>
              </a:rPr>
              <a:t>IR </a:t>
            </a:r>
            <a:r>
              <a:rPr lang="en-US" sz="2800" dirty="0" smtClean="0">
                <a:solidFill>
                  <a:schemeClr val="bg1"/>
                </a:solidFill>
              </a:rPr>
              <a:t>cameras to </a:t>
            </a:r>
            <a:r>
              <a:rPr lang="en-US" sz="2800" dirty="0">
                <a:solidFill>
                  <a:schemeClr val="bg1"/>
                </a:solidFill>
              </a:rPr>
              <a:t>capture the motion of each </a:t>
            </a:r>
            <a:r>
              <a:rPr lang="en-US" sz="2800" dirty="0" smtClean="0">
                <a:solidFill>
                  <a:schemeClr val="bg1"/>
                </a:solidFill>
              </a:rPr>
              <a:t>eye. </a:t>
            </a:r>
            <a:endParaRPr lang="en-US" sz="2800" dirty="0">
              <a:solidFill>
                <a:schemeClr val="bg1"/>
              </a:solidFill>
            </a:endParaRPr>
          </a:p>
        </p:txBody>
      </p:sp>
      <p:sp>
        <p:nvSpPr>
          <p:cNvPr id="44" name="TextBox 43"/>
          <p:cNvSpPr txBox="1"/>
          <p:nvPr/>
        </p:nvSpPr>
        <p:spPr>
          <a:xfrm>
            <a:off x="1801415" y="14611076"/>
            <a:ext cx="12801600" cy="707886"/>
          </a:xfrm>
          <a:prstGeom prst="rect">
            <a:avLst/>
          </a:prstGeom>
          <a:noFill/>
        </p:spPr>
        <p:txBody>
          <a:bodyPr wrap="square" rtlCol="0">
            <a:spAutoFit/>
          </a:bodyPr>
          <a:lstStyle/>
          <a:p>
            <a:pPr marL="192088"/>
            <a:r>
              <a:rPr lang="en-US" sz="4000" b="1" dirty="0" smtClean="0"/>
              <a:t>Cameras</a:t>
            </a:r>
            <a:endParaRPr lang="en-US" sz="4000" b="1" dirty="0"/>
          </a:p>
        </p:txBody>
      </p:sp>
      <p:cxnSp>
        <p:nvCxnSpPr>
          <p:cNvPr id="40" name="Straight Arrow Connector 39"/>
          <p:cNvCxnSpPr/>
          <p:nvPr/>
        </p:nvCxnSpPr>
        <p:spPr>
          <a:xfrm>
            <a:off x="3630215" y="17354276"/>
            <a:ext cx="0" cy="6400800"/>
          </a:xfrm>
          <a:prstGeom prst="straightConnector1">
            <a:avLst/>
          </a:prstGeom>
          <a:ln w="76200">
            <a:solidFill>
              <a:srgbClr val="9B251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801415" y="19183076"/>
            <a:ext cx="12824556" cy="3657600"/>
          </a:xfrm>
          <a:prstGeom prst="rect">
            <a:avLst/>
          </a:prstGeom>
          <a:solidFill>
            <a:srgbClr val="B35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824371" y="19183076"/>
            <a:ext cx="12801600" cy="707886"/>
          </a:xfrm>
          <a:prstGeom prst="rect">
            <a:avLst/>
          </a:prstGeom>
          <a:noFill/>
        </p:spPr>
        <p:txBody>
          <a:bodyPr wrap="square" rtlCol="0">
            <a:spAutoFit/>
          </a:bodyPr>
          <a:lstStyle/>
          <a:p>
            <a:pPr marL="192088"/>
            <a:r>
              <a:rPr lang="en-US" sz="4000" b="1" dirty="0" smtClean="0"/>
              <a:t>Algorithm Board</a:t>
            </a:r>
            <a:endParaRPr lang="en-US" sz="4000" b="1" dirty="0"/>
          </a:p>
        </p:txBody>
      </p:sp>
      <p:cxnSp>
        <p:nvCxnSpPr>
          <p:cNvPr id="48" name="Straight Arrow Connector 47"/>
          <p:cNvCxnSpPr/>
          <p:nvPr/>
        </p:nvCxnSpPr>
        <p:spPr>
          <a:xfrm>
            <a:off x="9116615" y="17354276"/>
            <a:ext cx="0" cy="1828800"/>
          </a:xfrm>
          <a:prstGeom prst="straightConnector1">
            <a:avLst/>
          </a:prstGeom>
          <a:ln w="76200">
            <a:solidFill>
              <a:srgbClr val="9B251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801415" y="23755076"/>
            <a:ext cx="12801600" cy="707886"/>
          </a:xfrm>
          <a:prstGeom prst="rect">
            <a:avLst/>
          </a:prstGeom>
          <a:noFill/>
        </p:spPr>
        <p:txBody>
          <a:bodyPr wrap="square" rtlCol="0">
            <a:spAutoFit/>
          </a:bodyPr>
          <a:lstStyle/>
          <a:p>
            <a:pPr marL="192088"/>
            <a:r>
              <a:rPr lang="en-US" sz="4000" b="1" dirty="0" smtClean="0"/>
              <a:t>Main Board</a:t>
            </a:r>
            <a:endParaRPr lang="en-US" sz="4000" b="1" dirty="0"/>
          </a:p>
        </p:txBody>
      </p:sp>
      <p:sp>
        <p:nvSpPr>
          <p:cNvPr id="49" name="TextBox 48"/>
          <p:cNvSpPr txBox="1"/>
          <p:nvPr/>
        </p:nvSpPr>
        <p:spPr>
          <a:xfrm>
            <a:off x="4544615" y="20084558"/>
            <a:ext cx="9144000" cy="2246769"/>
          </a:xfrm>
          <a:prstGeom prst="rect">
            <a:avLst/>
          </a:prstGeom>
          <a:noFill/>
        </p:spPr>
        <p:txBody>
          <a:bodyPr wrap="square" rtlCol="0">
            <a:spAutoFit/>
          </a:bodyPr>
          <a:lstStyle/>
          <a:p>
            <a:pPr marL="0" lvl="1"/>
            <a:r>
              <a:rPr lang="en-US" sz="2800" b="1" dirty="0" err="1" smtClean="0">
                <a:solidFill>
                  <a:schemeClr val="bg1"/>
                </a:solidFill>
              </a:rPr>
              <a:t>Gumstix</a:t>
            </a:r>
            <a:r>
              <a:rPr lang="en-US" sz="2800" b="1" dirty="0" smtClean="0">
                <a:solidFill>
                  <a:schemeClr val="bg1"/>
                </a:solidFill>
              </a:rPr>
              <a:t> </a:t>
            </a:r>
            <a:r>
              <a:rPr lang="en-US" sz="2800" b="1" dirty="0" err="1" smtClean="0">
                <a:solidFill>
                  <a:schemeClr val="bg1"/>
                </a:solidFill>
              </a:rPr>
              <a:t>DuoVero</a:t>
            </a:r>
            <a:endParaRPr lang="en-US" sz="2800" b="1" dirty="0" smtClean="0">
              <a:solidFill>
                <a:schemeClr val="bg1"/>
              </a:solidFill>
            </a:endParaRPr>
          </a:p>
          <a:p>
            <a:pPr marL="0" lvl="1"/>
            <a:r>
              <a:rPr lang="en-US" sz="2800" dirty="0" smtClean="0">
                <a:solidFill>
                  <a:schemeClr val="bg1"/>
                </a:solidFill>
              </a:rPr>
              <a:t>The </a:t>
            </a:r>
            <a:r>
              <a:rPr lang="en-US" sz="2800" dirty="0">
                <a:solidFill>
                  <a:schemeClr val="bg1"/>
                </a:solidFill>
              </a:rPr>
              <a:t>cameras are connected to an embedded board that runs an </a:t>
            </a:r>
            <a:r>
              <a:rPr lang="en-US" sz="2800" dirty="0" smtClean="0">
                <a:solidFill>
                  <a:schemeClr val="bg1"/>
                </a:solidFill>
              </a:rPr>
              <a:t>ellipse-fitting </a:t>
            </a:r>
            <a:r>
              <a:rPr lang="en-US" sz="2800" dirty="0">
                <a:solidFill>
                  <a:schemeClr val="bg1"/>
                </a:solidFill>
              </a:rPr>
              <a:t>algorithm, which converts an image of an eye into data useful for the eye-tracking algorithm on the server.  This data is sent over the serial port to the main board</a:t>
            </a:r>
            <a:r>
              <a:rPr lang="en-US" sz="2800" dirty="0" smtClean="0">
                <a:solidFill>
                  <a:schemeClr val="bg1"/>
                </a:solidFill>
              </a:rPr>
              <a:t>.</a:t>
            </a:r>
            <a:endParaRPr lang="en-US" sz="2800" dirty="0">
              <a:solidFill>
                <a:schemeClr val="bg1"/>
              </a:solidFill>
            </a:endParaRPr>
          </a:p>
        </p:txBody>
      </p:sp>
      <p:cxnSp>
        <p:nvCxnSpPr>
          <p:cNvPr id="59" name="Straight Arrow Connector 58"/>
          <p:cNvCxnSpPr/>
          <p:nvPr/>
        </p:nvCxnSpPr>
        <p:spPr>
          <a:xfrm>
            <a:off x="9113651" y="22840676"/>
            <a:ext cx="2964" cy="914400"/>
          </a:xfrm>
          <a:prstGeom prst="straightConnector1">
            <a:avLst/>
          </a:prstGeom>
          <a:ln w="76200">
            <a:solidFill>
              <a:srgbClr val="9B251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824371" y="29358742"/>
            <a:ext cx="12801600" cy="3657600"/>
          </a:xfrm>
          <a:prstGeom prst="rect">
            <a:avLst/>
          </a:prstGeom>
          <a:solidFill>
            <a:srgbClr val="B35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801415" y="29358742"/>
            <a:ext cx="12801600" cy="707886"/>
          </a:xfrm>
          <a:prstGeom prst="rect">
            <a:avLst/>
          </a:prstGeom>
          <a:noFill/>
        </p:spPr>
        <p:txBody>
          <a:bodyPr wrap="square" rtlCol="0">
            <a:spAutoFit/>
          </a:bodyPr>
          <a:lstStyle/>
          <a:p>
            <a:pPr marL="192088"/>
            <a:r>
              <a:rPr lang="en-US" sz="4000" b="1" dirty="0" smtClean="0"/>
              <a:t>Server</a:t>
            </a:r>
            <a:endParaRPr lang="en-US" sz="4000" b="1" dirty="0"/>
          </a:p>
        </p:txBody>
      </p:sp>
      <p:sp>
        <p:nvSpPr>
          <p:cNvPr id="65" name="Rectangle 64"/>
          <p:cNvSpPr/>
          <p:nvPr/>
        </p:nvSpPr>
        <p:spPr>
          <a:xfrm>
            <a:off x="1824371" y="34845142"/>
            <a:ext cx="12801600" cy="3657600"/>
          </a:xfrm>
          <a:prstGeom prst="rect">
            <a:avLst/>
          </a:prstGeom>
          <a:solidFill>
            <a:srgbClr val="B35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751074" y="34845142"/>
            <a:ext cx="12801600" cy="707886"/>
          </a:xfrm>
          <a:prstGeom prst="rect">
            <a:avLst/>
          </a:prstGeom>
          <a:noFill/>
        </p:spPr>
        <p:txBody>
          <a:bodyPr wrap="square" rtlCol="0">
            <a:spAutoFit/>
          </a:bodyPr>
          <a:lstStyle/>
          <a:p>
            <a:pPr marL="192088"/>
            <a:r>
              <a:rPr lang="en-US" sz="4000" b="1" dirty="0" smtClean="0"/>
              <a:t>Clients</a:t>
            </a:r>
            <a:endParaRPr lang="en-US" sz="4000" b="1" dirty="0"/>
          </a:p>
        </p:txBody>
      </p:sp>
      <p:pic>
        <p:nvPicPr>
          <p:cNvPr id="1029" name="Picture 5" descr="C:\Users\Justin\Google Drive\Project 20\Graphically Designed Stuff\WIF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323161">
            <a:off x="7367079" y="27477331"/>
            <a:ext cx="1457407" cy="145740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5" descr="C:\Users\Justin\Google Drive\Project 20\Graphically Designed Stuff\WIF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323161">
            <a:off x="7368878" y="33014479"/>
            <a:ext cx="1457407" cy="145740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U:\senior_design\poster\images\logitech-hd-webcam-c2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3265" y="15514503"/>
            <a:ext cx="1986955" cy="1839773"/>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4544615" y="24786742"/>
            <a:ext cx="9144000" cy="1815882"/>
          </a:xfrm>
          <a:prstGeom prst="rect">
            <a:avLst/>
          </a:prstGeom>
          <a:noFill/>
        </p:spPr>
        <p:txBody>
          <a:bodyPr wrap="square" rtlCol="0">
            <a:spAutoFit/>
          </a:bodyPr>
          <a:lstStyle/>
          <a:p>
            <a:pPr marL="0" lvl="1"/>
            <a:r>
              <a:rPr lang="en-US" sz="2800" b="1" dirty="0" err="1" smtClean="0">
                <a:solidFill>
                  <a:schemeClr val="bg1"/>
                </a:solidFill>
              </a:rPr>
              <a:t>Pandaboard</a:t>
            </a:r>
            <a:r>
              <a:rPr lang="en-US" sz="2800" b="1" dirty="0" smtClean="0">
                <a:solidFill>
                  <a:schemeClr val="bg1"/>
                </a:solidFill>
              </a:rPr>
              <a:t> ES</a:t>
            </a:r>
          </a:p>
          <a:p>
            <a:pPr marL="0" lvl="1"/>
            <a:r>
              <a:rPr lang="en-US" sz="2800" dirty="0" smtClean="0">
                <a:solidFill>
                  <a:schemeClr val="bg1"/>
                </a:solidFill>
              </a:rPr>
              <a:t>The </a:t>
            </a:r>
            <a:r>
              <a:rPr lang="en-US" sz="2800" dirty="0">
                <a:solidFill>
                  <a:schemeClr val="bg1"/>
                </a:solidFill>
              </a:rPr>
              <a:t>main embedded board combines the outward-facing camera and the eye data and streams it over </a:t>
            </a:r>
            <a:r>
              <a:rPr lang="en-US" sz="2800" dirty="0" err="1">
                <a:solidFill>
                  <a:schemeClr val="bg1"/>
                </a:solidFill>
              </a:rPr>
              <a:t>Wifi</a:t>
            </a:r>
            <a:r>
              <a:rPr lang="en-US" sz="2800" dirty="0">
                <a:solidFill>
                  <a:schemeClr val="bg1"/>
                </a:solidFill>
              </a:rPr>
              <a:t> </a:t>
            </a:r>
            <a:r>
              <a:rPr lang="en-US" sz="2800" dirty="0" smtClean="0">
                <a:solidFill>
                  <a:schemeClr val="bg1"/>
                </a:solidFill>
              </a:rPr>
              <a:t>to </a:t>
            </a:r>
            <a:r>
              <a:rPr lang="en-US" sz="2800" dirty="0">
                <a:solidFill>
                  <a:schemeClr val="bg1"/>
                </a:solidFill>
              </a:rPr>
              <a:t>the server</a:t>
            </a:r>
            <a:r>
              <a:rPr lang="en-US" sz="2800" dirty="0" smtClean="0">
                <a:solidFill>
                  <a:schemeClr val="bg1"/>
                </a:solidFill>
              </a:rPr>
              <a:t>.</a:t>
            </a:r>
            <a:endParaRPr lang="en-US" sz="2800" dirty="0">
              <a:solidFill>
                <a:schemeClr val="bg1"/>
              </a:solidFill>
            </a:endParaRPr>
          </a:p>
        </p:txBody>
      </p:sp>
      <p:sp>
        <p:nvSpPr>
          <p:cNvPr id="63" name="TextBox 62"/>
          <p:cNvSpPr txBox="1"/>
          <p:nvPr/>
        </p:nvSpPr>
        <p:spPr>
          <a:xfrm>
            <a:off x="4544615" y="30033277"/>
            <a:ext cx="9144000" cy="2246769"/>
          </a:xfrm>
          <a:prstGeom prst="rect">
            <a:avLst/>
          </a:prstGeom>
          <a:noFill/>
        </p:spPr>
        <p:txBody>
          <a:bodyPr wrap="square" rtlCol="0">
            <a:spAutoFit/>
          </a:bodyPr>
          <a:lstStyle/>
          <a:p>
            <a:pPr marL="0" lvl="1"/>
            <a:r>
              <a:rPr lang="en-US" sz="2800" b="1" dirty="0" smtClean="0">
                <a:solidFill>
                  <a:schemeClr val="bg1"/>
                </a:solidFill>
              </a:rPr>
              <a:t>VRAC Cluster</a:t>
            </a:r>
          </a:p>
          <a:p>
            <a:pPr marL="0" lvl="1"/>
            <a:r>
              <a:rPr lang="en-US" sz="2800" dirty="0" smtClean="0">
                <a:solidFill>
                  <a:schemeClr val="bg1"/>
                </a:solidFill>
              </a:rPr>
              <a:t>The server </a:t>
            </a:r>
            <a:r>
              <a:rPr lang="en-US" sz="2800" dirty="0">
                <a:solidFill>
                  <a:schemeClr val="bg1"/>
                </a:solidFill>
              </a:rPr>
              <a:t>analyzes the data from both eyes, and computes the direction and depth of where the user is looking.  The server then overlays this information on the outward-facing video, and streams it to all connected clients</a:t>
            </a:r>
            <a:r>
              <a:rPr lang="en-US" sz="2800" dirty="0" smtClean="0">
                <a:solidFill>
                  <a:schemeClr val="bg1"/>
                </a:solidFill>
              </a:rPr>
              <a:t>.</a:t>
            </a:r>
            <a:endParaRPr lang="en-US" sz="2800" dirty="0">
              <a:solidFill>
                <a:schemeClr val="bg1"/>
              </a:solidFill>
            </a:endParaRPr>
          </a:p>
        </p:txBody>
      </p:sp>
      <p:sp>
        <p:nvSpPr>
          <p:cNvPr id="79" name="TextBox 78"/>
          <p:cNvSpPr txBox="1"/>
          <p:nvPr/>
        </p:nvSpPr>
        <p:spPr>
          <a:xfrm>
            <a:off x="4813848" y="35754409"/>
            <a:ext cx="8859196" cy="2246769"/>
          </a:xfrm>
          <a:prstGeom prst="rect">
            <a:avLst/>
          </a:prstGeom>
          <a:noFill/>
        </p:spPr>
        <p:txBody>
          <a:bodyPr wrap="square" rtlCol="0">
            <a:spAutoFit/>
          </a:bodyPr>
          <a:lstStyle/>
          <a:p>
            <a:pPr marL="0" lvl="1"/>
            <a:r>
              <a:rPr lang="en-US" sz="2800" b="1" dirty="0" smtClean="0">
                <a:solidFill>
                  <a:schemeClr val="bg1"/>
                </a:solidFill>
              </a:rPr>
              <a:t>Observers</a:t>
            </a:r>
          </a:p>
          <a:p>
            <a:pPr marL="0" lvl="1"/>
            <a:r>
              <a:rPr lang="en-US" sz="2800" dirty="0" smtClean="0">
                <a:solidFill>
                  <a:schemeClr val="bg1"/>
                </a:solidFill>
              </a:rPr>
              <a:t>The clients receive the video from the server with the painted point of focus from the outward-facing camera.  They can also send control messages to fine-tune the algorithms.</a:t>
            </a:r>
            <a:endParaRPr lang="en-US" sz="2800" dirty="0">
              <a:solidFill>
                <a:schemeClr val="bg1"/>
              </a:solidFill>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706" y="40931971"/>
            <a:ext cx="2286000" cy="2286000"/>
          </a:xfrm>
          <a:prstGeom prst="rect">
            <a:avLst/>
          </a:prstGeom>
        </p:spPr>
      </p:pic>
      <p:pic>
        <p:nvPicPr>
          <p:cNvPr id="46" name="Picture 2" descr="U:\senior_design\poster\images\39158-hi-Pandaboard_image.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331" b="92444" l="4899" r="94798"/>
                    </a14:imgEffect>
                  </a14:imgLayer>
                </a14:imgProps>
              </a:ext>
              <a:ext uri="{28A0092B-C50C-407E-A947-70E740481C1C}">
                <a14:useLocalDpi xmlns:a14="http://schemas.microsoft.com/office/drawing/2010/main" val="0"/>
              </a:ext>
            </a:extLst>
          </a:blip>
          <a:srcRect/>
          <a:stretch>
            <a:fillRect/>
          </a:stretch>
        </p:blipFill>
        <p:spPr bwMode="auto">
          <a:xfrm>
            <a:off x="1846429" y="24786742"/>
            <a:ext cx="2698186" cy="20017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ustin\Google Drive\Project 20\Videos\Analysis\Step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04482" y="9035428"/>
            <a:ext cx="4131142" cy="2507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3" descr="C:\Users\Justin\Google Drive\Project 20\Videos\Analysis\Step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95417" y="12740813"/>
            <a:ext cx="4205151" cy="2552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Justin\Google Drive\Project 20\Videos\Analysis\Step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20800" y="16037670"/>
            <a:ext cx="4142379" cy="25142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5" descr="C:\Users\Justin\Google Drive\Project 20\Videos\Analysis\Step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78902" y="20514622"/>
            <a:ext cx="1675385" cy="138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Justin\Google Drive\Project 20\Videos\Analysis\Histogram.png"/>
          <p:cNvPicPr>
            <a:picLocks noChangeAspect="1" noChangeArrowheads="1"/>
          </p:cNvPicPr>
          <p:nvPr/>
        </p:nvPicPr>
        <p:blipFill rotWithShape="1">
          <a:blip r:embed="rId13">
            <a:extLst>
              <a:ext uri="{28A0092B-C50C-407E-A947-70E740481C1C}">
                <a14:useLocalDpi xmlns:a14="http://schemas.microsoft.com/office/drawing/2010/main" val="0"/>
              </a:ext>
            </a:extLst>
          </a:blip>
          <a:srcRect l="1490" t="6013" r="1965" b="17391"/>
          <a:stretch/>
        </p:blipFill>
        <p:spPr bwMode="auto">
          <a:xfrm>
            <a:off x="28117799" y="20853400"/>
            <a:ext cx="3282951" cy="68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C:\Users\Justin\Google Drive\Project 20\Videos\Analysis\Step4.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92431" y="24008371"/>
            <a:ext cx="2066925" cy="1704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C:\Users\Justin\Google Drive\Project 20\Videos\Analysis\Step5.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92430" y="27447486"/>
            <a:ext cx="2066925" cy="1704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3" name="Picture 9" descr="C:\Users\Justin\Google Drive\Project 20\Videos\Analysis\Step6.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145279" y="30898168"/>
            <a:ext cx="5305425" cy="3219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567481" y="8143220"/>
            <a:ext cx="6436519" cy="707886"/>
          </a:xfrm>
          <a:prstGeom prst="rect">
            <a:avLst/>
          </a:prstGeom>
          <a:noFill/>
        </p:spPr>
        <p:txBody>
          <a:bodyPr wrap="square" rtlCol="0">
            <a:spAutoFit/>
          </a:bodyPr>
          <a:lstStyle/>
          <a:p>
            <a:pPr marL="192088"/>
            <a:r>
              <a:rPr lang="en-US" sz="4000" b="1" dirty="0" smtClean="0"/>
              <a:t>Pupil Fitting Algorithm</a:t>
            </a:r>
            <a:endParaRPr lang="en-US" sz="4000" b="1" dirty="0"/>
          </a:p>
        </p:txBody>
      </p:sp>
      <p:sp>
        <p:nvSpPr>
          <p:cNvPr id="10" name="TextBox 9"/>
          <p:cNvSpPr txBox="1"/>
          <p:nvPr/>
        </p:nvSpPr>
        <p:spPr>
          <a:xfrm>
            <a:off x="26173182" y="11629944"/>
            <a:ext cx="5305425" cy="954107"/>
          </a:xfrm>
          <a:prstGeom prst="rect">
            <a:avLst/>
          </a:prstGeom>
          <a:noFill/>
        </p:spPr>
        <p:txBody>
          <a:bodyPr wrap="square" rtlCol="0">
            <a:spAutoFit/>
          </a:bodyPr>
          <a:lstStyle/>
          <a:p>
            <a:pPr algn="ctr"/>
            <a:r>
              <a:rPr lang="en-US" sz="2800" dirty="0" smtClean="0"/>
              <a:t>Grabs a picture from the </a:t>
            </a:r>
            <a:endParaRPr lang="en-US" sz="2800" dirty="0"/>
          </a:p>
          <a:p>
            <a:pPr algn="ctr"/>
            <a:r>
              <a:rPr lang="en-US" sz="2800" dirty="0" smtClean="0"/>
              <a:t>inward-facing webcam</a:t>
            </a:r>
            <a:endParaRPr lang="en-US" sz="2800" dirty="0"/>
          </a:p>
        </p:txBody>
      </p:sp>
      <p:sp>
        <p:nvSpPr>
          <p:cNvPr id="54" name="TextBox 53"/>
          <p:cNvSpPr txBox="1"/>
          <p:nvPr/>
        </p:nvSpPr>
        <p:spPr>
          <a:xfrm>
            <a:off x="26178903" y="15431899"/>
            <a:ext cx="5299703" cy="523220"/>
          </a:xfrm>
          <a:prstGeom prst="rect">
            <a:avLst/>
          </a:prstGeom>
          <a:noFill/>
        </p:spPr>
        <p:txBody>
          <a:bodyPr wrap="square" rtlCol="0">
            <a:spAutoFit/>
          </a:bodyPr>
          <a:lstStyle/>
          <a:p>
            <a:pPr algn="ctr"/>
            <a:r>
              <a:rPr lang="en-US" sz="2800" dirty="0"/>
              <a:t>G</a:t>
            </a:r>
            <a:r>
              <a:rPr lang="en-US" sz="2800" dirty="0" smtClean="0"/>
              <a:t>rayscale the picture</a:t>
            </a:r>
            <a:endParaRPr lang="en-US" sz="2800" dirty="0"/>
          </a:p>
        </p:txBody>
      </p:sp>
      <p:sp>
        <p:nvSpPr>
          <p:cNvPr id="55" name="TextBox 54"/>
          <p:cNvSpPr txBox="1"/>
          <p:nvPr/>
        </p:nvSpPr>
        <p:spPr>
          <a:xfrm>
            <a:off x="26178903" y="18649956"/>
            <a:ext cx="5299703" cy="1815882"/>
          </a:xfrm>
          <a:prstGeom prst="rect">
            <a:avLst/>
          </a:prstGeom>
          <a:noFill/>
        </p:spPr>
        <p:txBody>
          <a:bodyPr wrap="square" rtlCol="0">
            <a:spAutoFit/>
          </a:bodyPr>
          <a:lstStyle/>
          <a:p>
            <a:pPr algn="ctr"/>
            <a:r>
              <a:rPr lang="en-US" sz="2800" dirty="0"/>
              <a:t>U</a:t>
            </a:r>
            <a:r>
              <a:rPr lang="en-US" sz="2800" dirty="0" smtClean="0"/>
              <a:t>se </a:t>
            </a:r>
            <a:r>
              <a:rPr lang="en-US" sz="2800" dirty="0" err="1" smtClean="0"/>
              <a:t>Haar</a:t>
            </a:r>
            <a:r>
              <a:rPr lang="en-US" sz="2800" dirty="0" smtClean="0"/>
              <a:t>-like feature detection to find the general area of the pupil (which is a dark area surrounded by a light area)</a:t>
            </a:r>
            <a:endParaRPr lang="en-US" sz="2800" dirty="0"/>
          </a:p>
        </p:txBody>
      </p:sp>
      <p:sp>
        <p:nvSpPr>
          <p:cNvPr id="56" name="TextBox 55"/>
          <p:cNvSpPr txBox="1"/>
          <p:nvPr/>
        </p:nvSpPr>
        <p:spPr>
          <a:xfrm>
            <a:off x="26178903" y="22095424"/>
            <a:ext cx="5299704" cy="1815882"/>
          </a:xfrm>
          <a:prstGeom prst="rect">
            <a:avLst/>
          </a:prstGeom>
          <a:noFill/>
        </p:spPr>
        <p:txBody>
          <a:bodyPr wrap="square" rtlCol="0">
            <a:spAutoFit/>
          </a:bodyPr>
          <a:lstStyle/>
          <a:p>
            <a:pPr algn="ctr"/>
            <a:r>
              <a:rPr lang="en-US" sz="2800" dirty="0" smtClean="0"/>
              <a:t>Threshold the image to get the general area of the pupil. The center weight of the black area is the center of the pupil</a:t>
            </a:r>
            <a:endParaRPr lang="en-US" sz="2800" dirty="0"/>
          </a:p>
        </p:txBody>
      </p:sp>
      <p:sp>
        <p:nvSpPr>
          <p:cNvPr id="57" name="TextBox 56"/>
          <p:cNvSpPr txBox="1"/>
          <p:nvPr/>
        </p:nvSpPr>
        <p:spPr>
          <a:xfrm>
            <a:off x="26178903" y="25900150"/>
            <a:ext cx="5187062" cy="1384995"/>
          </a:xfrm>
          <a:prstGeom prst="rect">
            <a:avLst/>
          </a:prstGeom>
          <a:noFill/>
        </p:spPr>
        <p:txBody>
          <a:bodyPr wrap="square" rtlCol="0">
            <a:spAutoFit/>
          </a:bodyPr>
          <a:lstStyle/>
          <a:p>
            <a:pPr algn="ctr"/>
            <a:r>
              <a:rPr lang="en-US" sz="2800" dirty="0" smtClean="0"/>
              <a:t>Manipulate the image </a:t>
            </a:r>
            <a:r>
              <a:rPr lang="en-US" sz="2800" dirty="0"/>
              <a:t>to </a:t>
            </a:r>
            <a:r>
              <a:rPr lang="en-US" sz="2800" dirty="0" smtClean="0"/>
              <a:t>get rid of eye lashes, etc., and do </a:t>
            </a:r>
          </a:p>
          <a:p>
            <a:pPr algn="ctr"/>
            <a:r>
              <a:rPr lang="en-US" sz="2800" dirty="0" smtClean="0"/>
              <a:t>edge-detection on the pupil</a:t>
            </a:r>
            <a:endParaRPr lang="en-US" sz="2800" dirty="0"/>
          </a:p>
        </p:txBody>
      </p:sp>
      <p:sp>
        <p:nvSpPr>
          <p:cNvPr id="58" name="TextBox 57"/>
          <p:cNvSpPr txBox="1"/>
          <p:nvPr/>
        </p:nvSpPr>
        <p:spPr>
          <a:xfrm>
            <a:off x="26173182" y="29309977"/>
            <a:ext cx="5299704" cy="1384995"/>
          </a:xfrm>
          <a:prstGeom prst="rect">
            <a:avLst/>
          </a:prstGeom>
          <a:noFill/>
        </p:spPr>
        <p:txBody>
          <a:bodyPr wrap="square" rtlCol="0">
            <a:spAutoFit/>
          </a:bodyPr>
          <a:lstStyle/>
          <a:p>
            <a:pPr algn="ctr"/>
            <a:r>
              <a:rPr lang="en-US" sz="2800" dirty="0" smtClean="0"/>
              <a:t>Find points from the center to the edges and perform an </a:t>
            </a:r>
          </a:p>
          <a:p>
            <a:pPr algn="ctr"/>
            <a:r>
              <a:rPr lang="en-US" sz="2800" dirty="0" smtClean="0"/>
              <a:t>ellipse-fitting algorithm</a:t>
            </a:r>
            <a:endParaRPr lang="en-US" sz="2800" dirty="0"/>
          </a:p>
        </p:txBody>
      </p:sp>
      <p:sp>
        <p:nvSpPr>
          <p:cNvPr id="60" name="TextBox 59"/>
          <p:cNvSpPr txBox="1"/>
          <p:nvPr/>
        </p:nvSpPr>
        <p:spPr>
          <a:xfrm>
            <a:off x="26104081" y="34219260"/>
            <a:ext cx="5374526" cy="1384995"/>
          </a:xfrm>
          <a:prstGeom prst="rect">
            <a:avLst/>
          </a:prstGeom>
          <a:noFill/>
        </p:spPr>
        <p:txBody>
          <a:bodyPr wrap="square" rtlCol="0">
            <a:spAutoFit/>
          </a:bodyPr>
          <a:lstStyle/>
          <a:p>
            <a:pPr algn="ctr"/>
            <a:r>
              <a:rPr lang="en-US" sz="2800" dirty="0" smtClean="0"/>
              <a:t>The ellipse has been found </a:t>
            </a:r>
          </a:p>
          <a:p>
            <a:pPr algn="ctr"/>
            <a:r>
              <a:rPr lang="en-US" sz="2800" dirty="0" smtClean="0"/>
              <a:t>and used for any other calculations </a:t>
            </a:r>
          </a:p>
          <a:p>
            <a:pPr algn="ctr"/>
            <a:r>
              <a:rPr lang="en-US" sz="2800" dirty="0" smtClean="0"/>
              <a:t>(e.g. gaze, distance)</a:t>
            </a:r>
            <a:endParaRPr lang="en-US" sz="2800" dirty="0"/>
          </a:p>
        </p:txBody>
      </p:sp>
      <p:pic>
        <p:nvPicPr>
          <p:cNvPr id="1034" name="Picture 10" descr="C:\Users\Justin\Google Drive\Project 20\Graphically Designed Stuff\laptop.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864" t="4326" r="20200" b="17555"/>
          <a:stretch/>
        </p:blipFill>
        <p:spPr bwMode="auto">
          <a:xfrm>
            <a:off x="2204734" y="35869047"/>
            <a:ext cx="2367266" cy="173540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ustin\Google Drive\Project 20\Graphically Designed Stuff\OpenCV_Logo_with_text.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15634" y="40850369"/>
            <a:ext cx="185586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Justin\Google Drive\Project 20\Graphically Designed Stuff\Pandalogo.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99206" y="40974194"/>
            <a:ext cx="213955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Justin\Google Drive\Project 20\Graphically Designed Stuff\ic_hd6000_2_sm.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67265" y="15485769"/>
            <a:ext cx="22987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Justin\Google Drive\Project 20\Graphically Designed Stuff\qtlogo.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29259" y="4093197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Justin\Google Drive\Project 20\Graphically Designed Stuff\logo-ubuntu.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8430" t="10569" r="21788" b="19279"/>
          <a:stretch/>
        </p:blipFill>
        <p:spPr bwMode="auto">
          <a:xfrm>
            <a:off x="8105759" y="41168975"/>
            <a:ext cx="2286000" cy="18964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Justin\Google Drive\Project 20\Graphically Designed Stuff\530px-Gstreamer-logo.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219174" y="41341546"/>
            <a:ext cx="50482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 descr="U:\senior_design\eyeris_white.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79311" y="1023183"/>
            <a:ext cx="4468948" cy="51718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8504537" y="15293165"/>
            <a:ext cx="3874197" cy="7835261"/>
          </a:xfrm>
          <a:prstGeom prst="rect">
            <a:avLst/>
          </a:prstGeom>
          <a:effectLst>
            <a:glow rad="63500">
              <a:schemeClr val="accent2">
                <a:satMod val="175000"/>
                <a:alpha val="40000"/>
              </a:schemeClr>
            </a:glow>
          </a:effectLst>
        </p:spPr>
      </p:pic>
      <p:cxnSp>
        <p:nvCxnSpPr>
          <p:cNvPr id="73" name="Straight Connector 72"/>
          <p:cNvCxnSpPr/>
          <p:nvPr/>
        </p:nvCxnSpPr>
        <p:spPr>
          <a:xfrm flipH="1">
            <a:off x="14625972" y="20187194"/>
            <a:ext cx="4576428" cy="7225482"/>
          </a:xfrm>
          <a:prstGeom prst="line">
            <a:avLst/>
          </a:prstGeom>
          <a:ln w="76200">
            <a:solidFill>
              <a:srgbClr val="EF533A"/>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4603016" y="18776950"/>
            <a:ext cx="4059634" cy="395798"/>
          </a:xfrm>
          <a:prstGeom prst="line">
            <a:avLst/>
          </a:prstGeom>
          <a:ln w="76200">
            <a:solidFill>
              <a:srgbClr val="EF533A"/>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1801415" y="19183077"/>
            <a:ext cx="12824557" cy="13858"/>
          </a:xfrm>
          <a:prstGeom prst="line">
            <a:avLst/>
          </a:prstGeom>
          <a:ln w="76200">
            <a:solidFill>
              <a:srgbClr val="EF533A"/>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801415" y="19183076"/>
            <a:ext cx="22957" cy="8229600"/>
          </a:xfrm>
          <a:prstGeom prst="line">
            <a:avLst/>
          </a:prstGeom>
          <a:ln w="76200">
            <a:solidFill>
              <a:srgbClr val="EF533A"/>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824371" y="27412676"/>
            <a:ext cx="12801600" cy="0"/>
          </a:xfrm>
          <a:prstGeom prst="line">
            <a:avLst/>
          </a:prstGeom>
          <a:ln w="76200">
            <a:solidFill>
              <a:srgbClr val="EF533A"/>
            </a:solidFill>
            <a:prstDash val="dash"/>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a:off x="14625971" y="19196935"/>
            <a:ext cx="1" cy="8215741"/>
          </a:xfrm>
          <a:prstGeom prst="line">
            <a:avLst/>
          </a:prstGeom>
          <a:ln w="76200">
            <a:solidFill>
              <a:srgbClr val="EF533A"/>
            </a:solidFill>
            <a:prstDash val="dash"/>
          </a:ln>
        </p:spPr>
        <p:style>
          <a:lnRef idx="1">
            <a:schemeClr val="accent1"/>
          </a:lnRef>
          <a:fillRef idx="0">
            <a:schemeClr val="accent1"/>
          </a:fillRef>
          <a:effectRef idx="0">
            <a:schemeClr val="accent1"/>
          </a:effectRef>
          <a:fontRef idx="minor">
            <a:schemeClr val="tx1"/>
          </a:fontRef>
        </p:style>
      </p:cxnSp>
      <p:cxnSp>
        <p:nvCxnSpPr>
          <p:cNvPr id="1042" name="Straight Arrow Connector 1041"/>
          <p:cNvCxnSpPr/>
          <p:nvPr/>
        </p:nvCxnSpPr>
        <p:spPr>
          <a:xfrm>
            <a:off x="14630400" y="15955119"/>
            <a:ext cx="4904111" cy="0"/>
          </a:xfrm>
          <a:prstGeom prst="straightConnector1">
            <a:avLst/>
          </a:prstGeom>
          <a:ln w="76200">
            <a:solidFill>
              <a:srgbClr val="EF533A"/>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8288000" y="23709488"/>
            <a:ext cx="6416675" cy="6740307"/>
          </a:xfrm>
          <a:prstGeom prst="rect">
            <a:avLst/>
          </a:prstGeom>
          <a:solidFill>
            <a:srgbClr val="F79E90"/>
          </a:solidFill>
        </p:spPr>
        <p:txBody>
          <a:bodyPr wrap="square" rtlCol="0">
            <a:spAutoFit/>
          </a:bodyPr>
          <a:lstStyle/>
          <a:p>
            <a:pPr marL="192088" lvl="0"/>
            <a:r>
              <a:rPr lang="en-US" sz="4000" b="1" dirty="0" smtClean="0"/>
              <a:t>Technical Details</a:t>
            </a:r>
          </a:p>
          <a:p>
            <a:pPr marL="192088"/>
            <a:r>
              <a:rPr lang="en-US" sz="2800" dirty="0" smtClean="0"/>
              <a:t>Programming languages used:</a:t>
            </a:r>
          </a:p>
          <a:p>
            <a:pPr marL="566738" lvl="1" indent="-273050">
              <a:buFont typeface="Arial" pitchFamily="34" charset="0"/>
              <a:buChar char="•"/>
            </a:pPr>
            <a:r>
              <a:rPr lang="en-US" sz="2800" dirty="0" smtClean="0"/>
              <a:t>C/C++</a:t>
            </a:r>
          </a:p>
          <a:p>
            <a:pPr marL="566738" lvl="1" indent="-273050">
              <a:buFont typeface="Arial" pitchFamily="34" charset="0"/>
              <a:buChar char="•"/>
            </a:pPr>
            <a:r>
              <a:rPr lang="en-US" sz="2800" dirty="0" smtClean="0"/>
              <a:t>Libraries used:</a:t>
            </a:r>
          </a:p>
          <a:p>
            <a:pPr marL="566738" lvl="2" indent="-273050">
              <a:buFont typeface="Arial" pitchFamily="34" charset="0"/>
              <a:buChar char="•"/>
            </a:pPr>
            <a:r>
              <a:rPr lang="en-US" sz="2800" dirty="0" smtClean="0"/>
              <a:t>Boost</a:t>
            </a:r>
          </a:p>
          <a:p>
            <a:pPr marL="566738" lvl="2" indent="-273050">
              <a:buFont typeface="Arial" pitchFamily="34" charset="0"/>
              <a:buChar char="•"/>
            </a:pPr>
            <a:r>
              <a:rPr lang="en-US" sz="2800" dirty="0" err="1" smtClean="0"/>
              <a:t>OpenCV</a:t>
            </a:r>
            <a:endParaRPr lang="en-US" sz="2800" dirty="0" smtClean="0"/>
          </a:p>
          <a:p>
            <a:pPr marL="566738" lvl="2" indent="-273050">
              <a:buFont typeface="Arial" pitchFamily="34" charset="0"/>
              <a:buChar char="•"/>
            </a:pPr>
            <a:r>
              <a:rPr lang="en-US" sz="2800" dirty="0" smtClean="0"/>
              <a:t>Intel Threaded Building Blocks</a:t>
            </a:r>
          </a:p>
          <a:p>
            <a:pPr marL="566738" lvl="2" indent="-273050">
              <a:buFont typeface="Arial" pitchFamily="34" charset="0"/>
              <a:buChar char="•"/>
            </a:pPr>
            <a:r>
              <a:rPr lang="en-US" sz="2800" dirty="0" err="1" smtClean="0"/>
              <a:t>GStreamer</a:t>
            </a:r>
            <a:endParaRPr lang="en-US" sz="2800" dirty="0" smtClean="0"/>
          </a:p>
          <a:p>
            <a:pPr marL="566738" lvl="2" indent="-273050">
              <a:buFont typeface="Arial" pitchFamily="34" charset="0"/>
              <a:buChar char="•"/>
            </a:pPr>
            <a:r>
              <a:rPr lang="en-US" sz="2800" dirty="0" err="1" smtClean="0"/>
              <a:t>Qt</a:t>
            </a:r>
            <a:r>
              <a:rPr lang="en-US" sz="2800" dirty="0" smtClean="0"/>
              <a:t> Framework</a:t>
            </a:r>
            <a:endParaRPr lang="en-US" sz="2800" dirty="0"/>
          </a:p>
          <a:p>
            <a:pPr marL="192088" lvl="2"/>
            <a:r>
              <a:rPr lang="en-US" sz="2800" dirty="0" smtClean="0"/>
              <a:t>Development tools used:</a:t>
            </a:r>
          </a:p>
          <a:p>
            <a:pPr marL="566738" lvl="3" indent="-273050">
              <a:buFont typeface="Arial" pitchFamily="34" charset="0"/>
              <a:buChar char="•"/>
            </a:pPr>
            <a:r>
              <a:rPr lang="en-US" sz="2800" dirty="0" err="1" smtClean="0"/>
              <a:t>Netbeans</a:t>
            </a:r>
            <a:r>
              <a:rPr lang="en-US" sz="2800" dirty="0" smtClean="0"/>
              <a:t> C/C++</a:t>
            </a:r>
          </a:p>
          <a:p>
            <a:pPr marL="566738" lvl="3" indent="-273050">
              <a:buFont typeface="Arial" pitchFamily="34" charset="0"/>
              <a:buChar char="•"/>
            </a:pPr>
            <a:r>
              <a:rPr lang="en-US" sz="2800" dirty="0" err="1" smtClean="0"/>
              <a:t>Qemu</a:t>
            </a:r>
            <a:endParaRPr lang="en-US" sz="2800" dirty="0" smtClean="0"/>
          </a:p>
          <a:p>
            <a:pPr marL="566738" lvl="3" indent="-273050">
              <a:buFont typeface="Arial" pitchFamily="34" charset="0"/>
              <a:buChar char="•"/>
            </a:pPr>
            <a:r>
              <a:rPr lang="en-US" sz="2800" dirty="0" err="1" smtClean="0"/>
              <a:t>Qt</a:t>
            </a:r>
            <a:r>
              <a:rPr lang="en-US" sz="2800" dirty="0" smtClean="0"/>
              <a:t> Creator</a:t>
            </a:r>
          </a:p>
          <a:p>
            <a:pPr marL="192088" lvl="3"/>
            <a:r>
              <a:rPr lang="en-US" sz="2800" dirty="0" smtClean="0"/>
              <a:t>Environments used:</a:t>
            </a:r>
          </a:p>
          <a:p>
            <a:pPr marL="566738" lvl="4" indent="-273050">
              <a:buFont typeface="Arial" pitchFamily="34" charset="0"/>
              <a:buChar char="•"/>
            </a:pPr>
            <a:r>
              <a:rPr lang="en-US" sz="2800" dirty="0" smtClean="0"/>
              <a:t>Ubuntu</a:t>
            </a:r>
            <a:r>
              <a:rPr lang="en-US" sz="2800" dirty="0"/>
              <a:t> </a:t>
            </a:r>
            <a:r>
              <a:rPr lang="en-US" sz="2800" dirty="0" smtClean="0"/>
              <a:t>(GNU/Linux)</a:t>
            </a:r>
          </a:p>
        </p:txBody>
      </p:sp>
      <p:grpSp>
        <p:nvGrpSpPr>
          <p:cNvPr id="25" name="Group 24"/>
          <p:cNvGrpSpPr/>
          <p:nvPr/>
        </p:nvGrpSpPr>
        <p:grpSpPr>
          <a:xfrm>
            <a:off x="16427450" y="31018418"/>
            <a:ext cx="8261350" cy="5449527"/>
            <a:chOff x="16427450" y="31018418"/>
            <a:chExt cx="8261350" cy="5449527"/>
          </a:xfrm>
        </p:grpSpPr>
        <p:grpSp>
          <p:nvGrpSpPr>
            <p:cNvPr id="20" name="Group 19"/>
            <p:cNvGrpSpPr/>
            <p:nvPr/>
          </p:nvGrpSpPr>
          <p:grpSpPr>
            <a:xfrm>
              <a:off x="16427450" y="31018418"/>
              <a:ext cx="8261350" cy="5449527"/>
              <a:chOff x="16427450" y="21957816"/>
              <a:chExt cx="8261350" cy="5449527"/>
            </a:xfrm>
          </p:grpSpPr>
          <p:sp>
            <p:nvSpPr>
              <p:cNvPr id="66" name="Rectangle 65"/>
              <p:cNvSpPr/>
              <p:nvPr/>
            </p:nvSpPr>
            <p:spPr>
              <a:xfrm>
                <a:off x="16427450" y="21957816"/>
                <a:ext cx="8261350" cy="5449527"/>
              </a:xfrm>
              <a:prstGeom prst="rect">
                <a:avLst/>
              </a:prstGeom>
              <a:solidFill>
                <a:srgbClr val="F79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459200" y="21957816"/>
                <a:ext cx="8229600" cy="707886"/>
              </a:xfrm>
              <a:prstGeom prst="rect">
                <a:avLst/>
              </a:prstGeom>
              <a:noFill/>
            </p:spPr>
            <p:txBody>
              <a:bodyPr wrap="square" rtlCol="0">
                <a:spAutoFit/>
              </a:bodyPr>
              <a:lstStyle/>
              <a:p>
                <a:pPr marL="192088"/>
                <a:r>
                  <a:rPr lang="en-US" sz="4000" b="1" dirty="0" smtClean="0"/>
                  <a:t>Glasses Mockup</a:t>
                </a:r>
                <a:endParaRPr lang="en-US" sz="4000" b="1" dirty="0"/>
              </a:p>
            </p:txBody>
          </p:sp>
          <p:pic>
            <p:nvPicPr>
              <p:cNvPr id="17" name="Picture 4" descr="C:\Users\Justin\Google Drive\Project 20\Design\Glasses\Glasses-Sketch2IR.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060291" y="22010002"/>
                <a:ext cx="7059168" cy="499028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6427450" y="35944725"/>
              <a:ext cx="8261350" cy="523220"/>
            </a:xfrm>
            <a:prstGeom prst="rect">
              <a:avLst/>
            </a:prstGeom>
            <a:noFill/>
          </p:spPr>
          <p:txBody>
            <a:bodyPr wrap="square" rtlCol="0">
              <a:spAutoFit/>
            </a:bodyPr>
            <a:lstStyle/>
            <a:p>
              <a:pPr algn="ctr"/>
              <a:r>
                <a:rPr lang="en-US" sz="2800" dirty="0" smtClean="0"/>
                <a:t>Active Stereo Shutter Glasses</a:t>
              </a:r>
              <a:endParaRPr lang="en-US" sz="2800" dirty="0"/>
            </a:p>
          </p:txBody>
        </p:sp>
      </p:grpSp>
      <p:pic>
        <p:nvPicPr>
          <p:cNvPr id="27" name="Picture 2" descr="C:\Users\Justin\Google Drive\Project 20\Graphically Designed Stuff\Gumstix.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17083" y="20178090"/>
            <a:ext cx="1726146" cy="21634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Justin\Google Drive\Project 20\Graphically Designed Stuff\09-0610_HPencore_FP_NS.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579051" y="30233621"/>
            <a:ext cx="1442492" cy="200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26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596</Words>
  <Application>Microsoft Office PowerPoint</Application>
  <PresentationFormat>Custom</PresentationFormat>
  <Paragraphs>69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ECpE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Kristoffer R Scott</dc:creator>
  <cp:lastModifiedBy>Justin Derby</cp:lastModifiedBy>
  <cp:revision>61</cp:revision>
  <dcterms:created xsi:type="dcterms:W3CDTF">2013-04-10T01:53:51Z</dcterms:created>
  <dcterms:modified xsi:type="dcterms:W3CDTF">2013-04-14T23:11:42Z</dcterms:modified>
</cp:coreProperties>
</file>