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8" r:id="rId3"/>
    <p:sldId id="266" r:id="rId4"/>
    <p:sldId id="269" r:id="rId5"/>
    <p:sldId id="283" r:id="rId6"/>
    <p:sldId id="258" r:id="rId7"/>
    <p:sldId id="296" r:id="rId8"/>
    <p:sldId id="297" r:id="rId9"/>
    <p:sldId id="298" r:id="rId10"/>
    <p:sldId id="291" r:id="rId11"/>
    <p:sldId id="292" r:id="rId12"/>
    <p:sldId id="293" r:id="rId13"/>
    <p:sldId id="294" r:id="rId14"/>
    <p:sldId id="295" r:id="rId15"/>
    <p:sldId id="271" r:id="rId16"/>
    <p:sldId id="288" r:id="rId17"/>
    <p:sldId id="273" r:id="rId18"/>
    <p:sldId id="274" r:id="rId19"/>
    <p:sldId id="275" r:id="rId20"/>
    <p:sldId id="276" r:id="rId21"/>
    <p:sldId id="277" r:id="rId22"/>
    <p:sldId id="289" r:id="rId23"/>
    <p:sldId id="280" r:id="rId24"/>
    <p:sldId id="282" r:id="rId25"/>
    <p:sldId id="290" r:id="rId26"/>
    <p:sldId id="263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01" autoAdjust="0"/>
  </p:normalViewPr>
  <p:slideViewPr>
    <p:cSldViewPr>
      <p:cViewPr>
        <p:scale>
          <a:sx n="67" d="100"/>
          <a:sy n="67" d="100"/>
        </p:scale>
        <p:origin x="-125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5E23E-D348-4BAC-83A1-15655BA0686C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6D6BD-9472-4B75-A1FF-BEF11AB82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049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CF31-1348-4951-BA57-D73BAECD43D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905C6-D352-4270-B2B9-476DE913A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896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Control Center</a:t>
            </a:r>
            <a:r>
              <a:rPr lang="en-US" dirty="0" smtClean="0"/>
              <a:t>: Usually consist of a Human-Machine Interface (HMI). This let a human operator view processed data and control that same process.</a:t>
            </a:r>
          </a:p>
          <a:p>
            <a:r>
              <a:rPr lang="en-US" b="1" dirty="0" smtClean="0"/>
              <a:t>Supervisory Station</a:t>
            </a:r>
            <a:r>
              <a:rPr lang="en-US" dirty="0" smtClean="0"/>
              <a:t>: This element consists of the servers, software and stations responsible for providing communication between the Control Center and RTU’s.</a:t>
            </a:r>
          </a:p>
          <a:p>
            <a:r>
              <a:rPr lang="en-US" b="1" dirty="0" smtClean="0"/>
              <a:t>Remote Terminal Unit (RTU)</a:t>
            </a:r>
            <a:r>
              <a:rPr lang="en-US" dirty="0" smtClean="0"/>
              <a:t>: Typically connected to physical equipment. The RTU is used to convert electrical signals from hardware sensors to digital data which is collected by the supervisory station.</a:t>
            </a:r>
          </a:p>
          <a:p>
            <a:r>
              <a:rPr lang="en-US" b="1" dirty="0" smtClean="0"/>
              <a:t>Sensor</a:t>
            </a:r>
            <a:r>
              <a:rPr lang="en-US" dirty="0" smtClean="0"/>
              <a:t>: A device that measures an analog or status value in some element of a process. A sensor collect the raw process data used to make decisions about a process.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Integrate the OPAL-RT simulator into the current </a:t>
            </a:r>
            <a:r>
              <a:rPr lang="en-US" dirty="0" err="1" smtClean="0"/>
              <a:t>testbed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Create a 9 bus system for the OPAL-RT simulator in RT-LAB and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Simulink</a:t>
            </a:r>
            <a:endParaRPr lang="en-US" dirty="0" smtClean="0"/>
          </a:p>
          <a:p>
            <a:r>
              <a:rPr lang="en-US" dirty="0" smtClean="0"/>
              <a:t> ii) Make physical connections with components in the current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 iii) Set up proper data transfer between the simulator and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 iv) Run functional tests to assure successful integration</a:t>
            </a:r>
          </a:p>
          <a:p>
            <a:r>
              <a:rPr lang="en-US" dirty="0" smtClean="0"/>
              <a:t>2) Integrate the SEL PMU’s into the </a:t>
            </a:r>
            <a:r>
              <a:rPr lang="en-US" dirty="0" err="1" smtClean="0"/>
              <a:t>testbed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Connect PMU’s with current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 ii)Set up proper data transfer between the simulator and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 iii)Run functional test to assure successful integration</a:t>
            </a:r>
          </a:p>
          <a:p>
            <a:r>
              <a:rPr lang="en-US" dirty="0" smtClean="0"/>
              <a:t>3) Integrate a 30 bus system into the </a:t>
            </a:r>
            <a:r>
              <a:rPr lang="en-US" dirty="0" err="1" smtClean="0"/>
              <a:t>testbed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Create a 30 bus model for the OPAL-RT Simulator in RT-LAB and </a:t>
            </a:r>
            <a:r>
              <a:rPr lang="en-US" dirty="0" err="1" smtClean="0"/>
              <a:t>Simulink</a:t>
            </a:r>
            <a:endParaRPr lang="en-US" dirty="0" smtClean="0"/>
          </a:p>
          <a:p>
            <a:r>
              <a:rPr lang="en-US" dirty="0" smtClean="0"/>
              <a:t> ii) Implement 30 bus model with simulator and the rest of the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4) Set up remote access capabilities.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Create a remote login server</a:t>
            </a:r>
          </a:p>
          <a:p>
            <a:r>
              <a:rPr lang="en-US" dirty="0" smtClean="0"/>
              <a:t> ii) Automate the </a:t>
            </a:r>
            <a:r>
              <a:rPr lang="en-US" dirty="0" err="1" smtClean="0"/>
              <a:t>testbed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 iii) Run “the demo” remotely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dirty="0" err="1" smtClean="0"/>
              <a:t>Simulink</a:t>
            </a:r>
            <a:endParaRPr lang="en-US" dirty="0" smtClean="0"/>
          </a:p>
          <a:p>
            <a:pPr marL="914400" lvl="1" indent="-457200"/>
            <a:r>
              <a:rPr lang="en-US" dirty="0" smtClean="0"/>
              <a:t>Models created using block sets to simulate a power system</a:t>
            </a:r>
          </a:p>
          <a:p>
            <a:pPr marL="914400" lvl="1" indent="-457200"/>
            <a:r>
              <a:rPr lang="en-US" dirty="0" smtClean="0"/>
              <a:t>Allows for data transfer over different protocols for compatibility with devices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one breaker trips, the other is on a time delay.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Remote access server</a:t>
            </a:r>
            <a:r>
              <a:rPr lang="en-US" baseline="0" dirty="0" smtClean="0"/>
              <a:t> (front end and back end)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 further impact analysis and compare to previous results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09A3-3A16-4B39-B819-F861C6EDB12D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24A-9A65-4266-AF90-F76DAC623566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06B3-1C18-458B-A68F-F2AE43EA188A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BEBF-0CB1-495A-92E9-08B6FFE232A0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1C8E-81E4-4082-A7CE-19C82051EA96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52F-3172-46DE-86F8-8787C17ECFE9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6FB-57DF-4B6A-B205-29B8EA996A88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3AF0-1432-45B8-8B8B-F3FA83A9EEE0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3A87-9FAB-4A01-8021-236363E0FFBD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2773-A7C0-42E1-B29E-15FC0F38F1F4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66E-63FA-481E-8F92-703957FF9C29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4C7E5E-1660-49FD-B7E5-97680726AA18}" type="datetime1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0A3E2E9-B1BD-40A6-94E0-7D771ED2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6294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Team Dec13_11:</a:t>
            </a:r>
          </a:p>
          <a:p>
            <a:r>
              <a:rPr lang="en-US" dirty="0" smtClean="0"/>
              <a:t>Cole </a:t>
            </a:r>
            <a:r>
              <a:rPr lang="en-US" dirty="0" err="1" smtClean="0"/>
              <a:t>Hoven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Jared </a:t>
            </a:r>
            <a:r>
              <a:rPr lang="en-US" dirty="0" err="1" smtClean="0"/>
              <a:t>Pixley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Derek </a:t>
            </a:r>
            <a:r>
              <a:rPr lang="en-US" dirty="0" err="1" smtClean="0"/>
              <a:t>Reiser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Rick Sutton</a:t>
            </a:r>
          </a:p>
          <a:p>
            <a:endParaRPr lang="en-US" dirty="0" smtClean="0"/>
          </a:p>
          <a:p>
            <a:r>
              <a:rPr lang="en-US" b="1" dirty="0" smtClean="0"/>
              <a:t>Adviser/Client:</a:t>
            </a:r>
            <a:r>
              <a:rPr lang="en-US" dirty="0" smtClean="0"/>
              <a:t> Prof. </a:t>
            </a:r>
            <a:r>
              <a:rPr lang="en-US" dirty="0" err="1" smtClean="0"/>
              <a:t>Manimaran</a:t>
            </a:r>
            <a:r>
              <a:rPr lang="en-US" dirty="0" smtClean="0"/>
              <a:t> </a:t>
            </a:r>
            <a:r>
              <a:rPr lang="en-US" dirty="0" err="1" smtClean="0"/>
              <a:t>Govindarasu</a:t>
            </a:r>
            <a:endParaRPr lang="en-US" dirty="0" smtClean="0"/>
          </a:p>
          <a:p>
            <a:r>
              <a:rPr lang="en-US" b="1" dirty="0" smtClean="0"/>
              <a:t>Graduate Assistant: </a:t>
            </a:r>
            <a:r>
              <a:rPr lang="en-US" dirty="0" err="1" smtClean="0"/>
              <a:t>Aditya</a:t>
            </a:r>
            <a:r>
              <a:rPr lang="en-US" dirty="0" smtClean="0"/>
              <a:t> Ashok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PowerCyber</a:t>
            </a:r>
            <a:r>
              <a:rPr lang="en-US" b="1" dirty="0" smtClean="0"/>
              <a:t> SCADA Test Bed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Functional Requirements </a:t>
            </a:r>
            <a:br>
              <a:rPr lang="en-US" dirty="0" smtClean="0"/>
            </a:br>
            <a:r>
              <a:rPr lang="en-US" dirty="0" smtClean="0"/>
              <a:t>This Semester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DEC13_11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SEL_421 connected to system</a:t>
            </a:r>
          </a:p>
          <a:p>
            <a:r>
              <a:rPr lang="en-US" dirty="0" smtClean="0"/>
              <a:t>Understanding MU security analyzer </a:t>
            </a:r>
          </a:p>
          <a:p>
            <a:r>
              <a:rPr lang="en-US" dirty="0" smtClean="0"/>
              <a:t>Functioning 9 bus model</a:t>
            </a:r>
          </a:p>
          <a:p>
            <a:r>
              <a:rPr lang="en-US" dirty="0" smtClean="0"/>
              <a:t>Implement automatic breaker and power generation control logic</a:t>
            </a:r>
          </a:p>
        </p:txBody>
      </p:sp>
      <p:pic>
        <p:nvPicPr>
          <p:cNvPr id="2050" name="Picture 2" descr="C:\Users\Rick\Desktop\powercy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Nonfunctional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system models properly formatted</a:t>
            </a:r>
          </a:p>
          <a:p>
            <a:r>
              <a:rPr lang="en-US" dirty="0" smtClean="0"/>
              <a:t>SEL-421 connected directly to RTU </a:t>
            </a:r>
          </a:p>
          <a:p>
            <a:pPr lvl="1"/>
            <a:r>
              <a:rPr lang="en-US" sz="2600" dirty="0" smtClean="0"/>
              <a:t>More realistic setup than being connected to command center directly</a:t>
            </a:r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est equipment will </a:t>
            </a:r>
            <a:r>
              <a:rPr lang="en-US" dirty="0"/>
              <a:t>function properly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Industry standard devices</a:t>
            </a:r>
            <a:endParaRPr lang="en-US" dirty="0"/>
          </a:p>
          <a:p>
            <a:r>
              <a:rPr lang="en-US" dirty="0" smtClean="0"/>
              <a:t>Simulated </a:t>
            </a:r>
            <a:r>
              <a:rPr lang="en-US" dirty="0"/>
              <a:t>devises function identical to physical devises</a:t>
            </a:r>
          </a:p>
          <a:p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bed is similar to a real-world SCADA system</a:t>
            </a:r>
            <a:r>
              <a:rPr lang="en-US" dirty="0" smtClean="0"/>
              <a:t>.</a:t>
            </a:r>
          </a:p>
          <a:p>
            <a:r>
              <a:rPr lang="en-US" dirty="0"/>
              <a:t>Systems protocols </a:t>
            </a:r>
            <a:r>
              <a:rPr lang="en-US" dirty="0" smtClean="0"/>
              <a:t>accurately </a:t>
            </a:r>
            <a:r>
              <a:rPr lang="en-US" dirty="0"/>
              <a:t>portray real-world protocols</a:t>
            </a:r>
          </a:p>
          <a:p>
            <a:r>
              <a:rPr lang="en-US" dirty="0" smtClean="0"/>
              <a:t>Simulation results will be relevant to industry/research</a:t>
            </a:r>
          </a:p>
          <a:p>
            <a:r>
              <a:rPr lang="en-US" dirty="0" smtClean="0"/>
              <a:t>Test </a:t>
            </a:r>
            <a:r>
              <a:rPr lang="en-US" dirty="0"/>
              <a:t>bed </a:t>
            </a:r>
            <a:r>
              <a:rPr lang="en-US" dirty="0" smtClean="0"/>
              <a:t>will be continuously </a:t>
            </a:r>
            <a:r>
              <a:rPr lang="en-US" dirty="0"/>
              <a:t>improved </a:t>
            </a:r>
            <a:r>
              <a:rPr lang="en-US" dirty="0" smtClean="0"/>
              <a:t>upon</a:t>
            </a:r>
            <a:endParaRPr lang="en-US" dirty="0"/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two semesters to complete the project.</a:t>
            </a:r>
          </a:p>
          <a:p>
            <a:r>
              <a:rPr lang="en-US" dirty="0" smtClean="0"/>
              <a:t>Only 120V will be used by the relays.</a:t>
            </a:r>
          </a:p>
          <a:p>
            <a:pPr lvl="1"/>
            <a:r>
              <a:rPr lang="en-US" dirty="0" smtClean="0"/>
              <a:t>Real-world systems exceed more than 230kV.</a:t>
            </a:r>
          </a:p>
          <a:p>
            <a:r>
              <a:rPr lang="en-US" dirty="0" smtClean="0"/>
              <a:t>Only 2 physical relays will be used due to physical, financial and time limitations.</a:t>
            </a:r>
          </a:p>
          <a:p>
            <a:pPr lvl="1"/>
            <a:r>
              <a:rPr lang="en-US" dirty="0" smtClean="0"/>
              <a:t>Other relays will be simulated.</a:t>
            </a:r>
          </a:p>
          <a:p>
            <a:endParaRPr lang="en-US" dirty="0"/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Mitigation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300" u="sng" dirty="0" smtClean="0"/>
              <a:t>Risks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Causing current system to be non-functional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SEL PMU can be connect to the RTU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testbed software can be started remotely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curve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300" u="sng" dirty="0" smtClean="0"/>
              <a:t>Mitigation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system after adding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Trial and error: Want SEL to connect to RTU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software early to find limitations and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working and ask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Several new devices are going to be added to the testbed 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OPAL-RT Simulator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SEL-421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SEL-3378</a:t>
            </a:r>
            <a:endParaRPr lang="en-US" sz="3600" dirty="0"/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Opal-RT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OPAL-RT Technologies OP5600 HIL Box</a:t>
            </a:r>
          </a:p>
          <a:p>
            <a:r>
              <a:rPr lang="en-US" dirty="0" smtClean="0"/>
              <a:t>Real Time Digital Simulator (RTDS)</a:t>
            </a:r>
          </a:p>
          <a:p>
            <a:r>
              <a:rPr lang="en-US" dirty="0" smtClean="0"/>
              <a:t>Hardware-in-the-loop</a:t>
            </a:r>
          </a:p>
          <a:p>
            <a:r>
              <a:rPr lang="en-US" dirty="0" smtClean="0"/>
              <a:t>Advanced monitoring capabilities, scalable I/O and processor power</a:t>
            </a:r>
          </a:p>
          <a:p>
            <a:r>
              <a:rPr lang="en-US" dirty="0" smtClean="0"/>
              <a:t>More flexible to meet needs of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Easier to create and run new </a:t>
            </a:r>
            <a:r>
              <a:rPr lang="en-US" dirty="0" err="1" smtClean="0"/>
              <a:t>testbed</a:t>
            </a:r>
            <a:r>
              <a:rPr lang="en-US" dirty="0" smtClean="0"/>
              <a:t> models</a:t>
            </a:r>
          </a:p>
          <a:p>
            <a:endParaRPr lang="en-US" dirty="0"/>
          </a:p>
        </p:txBody>
      </p:sp>
      <p:pic>
        <p:nvPicPr>
          <p:cNvPr id="2050" name="Picture 2" descr="C:\Users\Rick\Downloads\2013-04-21_13-33-32_62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295650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SEL-421 (Relay)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05400" y="1295400"/>
            <a:ext cx="4038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Schweitzer Engineering Laboratories</a:t>
            </a:r>
          </a:p>
          <a:p>
            <a:r>
              <a:rPr lang="en-US" dirty="0" smtClean="0"/>
              <a:t>Protection Automation System</a:t>
            </a:r>
          </a:p>
          <a:p>
            <a:r>
              <a:rPr lang="en-US" dirty="0" smtClean="0"/>
              <a:t>Circuit breaker automation and control</a:t>
            </a:r>
          </a:p>
          <a:p>
            <a:r>
              <a:rPr lang="en-US" dirty="0" smtClean="0"/>
              <a:t>More accurate actions due to High-Accuracy Time Stamping (10 ns)</a:t>
            </a:r>
          </a:p>
          <a:p>
            <a:r>
              <a:rPr lang="en-US" dirty="0" smtClean="0"/>
              <a:t>More functionality and control than current Siemens devices</a:t>
            </a:r>
          </a:p>
        </p:txBody>
      </p:sp>
      <p:pic>
        <p:nvPicPr>
          <p:cNvPr id="4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05400"/>
            <a:ext cx="2446919" cy="1456944"/>
          </a:xfrm>
          <a:prstGeom prst="rect">
            <a:avLst/>
          </a:prstGeom>
          <a:noFill/>
        </p:spPr>
      </p:pic>
      <p:pic>
        <p:nvPicPr>
          <p:cNvPr id="3074" name="Picture 2" descr="C:\Users\Rick\Downloads\2013-04-21_13-33-47_77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360680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61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SEL-3378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62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Schweitzer Engineering Laboratories</a:t>
            </a:r>
          </a:p>
          <a:p>
            <a:r>
              <a:rPr lang="en-US" dirty="0" smtClean="0"/>
              <a:t>Synchrophasor Vector Processor</a:t>
            </a:r>
          </a:p>
          <a:p>
            <a:r>
              <a:rPr lang="en-US" dirty="0" smtClean="0"/>
              <a:t>Control center for all SEL Phasor Modulation Units (PMU’s)</a:t>
            </a:r>
          </a:p>
          <a:p>
            <a:r>
              <a:rPr lang="en-US" dirty="0" smtClean="0"/>
              <a:t>Collects data and sends out predefined actions to be carried out by SEL devices</a:t>
            </a:r>
          </a:p>
        </p:txBody>
      </p:sp>
      <p:pic>
        <p:nvPicPr>
          <p:cNvPr id="4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  <p:sp>
        <p:nvSpPr>
          <p:cNvPr id="13314" name="AutoShape 2" descr="2013-04-28_13-21-10_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2013-04-28_13-21-10_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43359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69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RT-LAB/</a:t>
            </a:r>
            <a:r>
              <a:rPr lang="en-US" dirty="0" err="1" smtClean="0"/>
              <a:t>Simulink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RT-LAB</a:t>
            </a:r>
          </a:p>
          <a:p>
            <a:pPr lvl="1"/>
            <a:r>
              <a:rPr lang="en-US" dirty="0" smtClean="0"/>
              <a:t>Runs a specified Simulink model on the OPAL-RT simulator</a:t>
            </a:r>
          </a:p>
          <a:p>
            <a:pPr lvl="1"/>
            <a:r>
              <a:rPr lang="en-US" dirty="0" smtClean="0"/>
              <a:t>Special “OP-COM” blocks used and allow for monitoring and control of data</a:t>
            </a:r>
            <a:endParaRPr lang="en-US" dirty="0"/>
          </a:p>
          <a:p>
            <a:pPr marL="514350" indent="-457200"/>
            <a:r>
              <a:rPr lang="en-US" dirty="0" smtClean="0"/>
              <a:t>Simulink</a:t>
            </a:r>
          </a:p>
          <a:p>
            <a:pPr marL="914400" lvl="1" indent="-457200"/>
            <a:r>
              <a:rPr lang="en-US" dirty="0" smtClean="0"/>
              <a:t>Models created using block sets</a:t>
            </a:r>
          </a:p>
          <a:p>
            <a:pPr marL="914400" lvl="1" indent="-457200"/>
            <a:r>
              <a:rPr lang="en-US" dirty="0" smtClean="0"/>
              <a:t>Data transfer over different protocols for compatibility with devices</a:t>
            </a:r>
          </a:p>
        </p:txBody>
      </p:sp>
    </p:spTree>
    <p:extLst>
      <p:ext uri="{BB962C8B-B14F-4D97-AF65-F5344CB8AC3E}">
        <p14:creationId xmlns:p14="http://schemas.microsoft.com/office/powerpoint/2010/main" xmlns="" val="22130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PowerCyber</a:t>
            </a:r>
            <a:r>
              <a:rPr lang="en-US" dirty="0" smtClean="0"/>
              <a:t> Test Bed</a:t>
            </a:r>
            <a:br>
              <a:rPr lang="en-US" dirty="0" smtClean="0"/>
            </a:br>
            <a:r>
              <a:rPr lang="en-US" dirty="0" smtClean="0"/>
              <a:t>Team DEC13_11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4343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Derek </a:t>
            </a:r>
            <a:r>
              <a:rPr lang="en-US" dirty="0" err="1" smtClean="0"/>
              <a:t>Reiser</a:t>
            </a:r>
            <a:endParaRPr lang="en-US" dirty="0" smtClean="0"/>
          </a:p>
          <a:p>
            <a:r>
              <a:rPr lang="en-US" dirty="0" smtClean="0"/>
              <a:t>Computer Eng.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 </a:t>
            </a:r>
            <a:r>
              <a:rPr lang="en-US" dirty="0" err="1" smtClean="0"/>
              <a:t>Hoven</a:t>
            </a:r>
            <a:r>
              <a:rPr lang="en-US" dirty="0" smtClean="0"/>
              <a:t> Computer Eng.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34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Jared </a:t>
            </a:r>
            <a:r>
              <a:rPr lang="en-US" dirty="0" err="1" smtClean="0"/>
              <a:t>Pixley</a:t>
            </a:r>
            <a:r>
              <a:rPr lang="en-US" dirty="0" smtClean="0"/>
              <a:t> Electrical Eng.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4267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Sutton</a:t>
            </a:r>
          </a:p>
          <a:p>
            <a:r>
              <a:rPr lang="en-US" dirty="0" smtClean="0"/>
              <a:t>Electrical Eng.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0"/>
            <a:ext cx="161402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https://mail-attachment.googleusercontent.com/attachment/u/0/?ui=2&amp;ik=493be84162&amp;view=att&amp;th=13e346252e49774f&amp;attid=0.1&amp;disp=inline&amp;safe=1&amp;zw&amp;saduie=AG9B_P9xh2qn5v5FwZfHYY2RFlNK&amp;sadet=1366678971844&amp;sads=m-dvE514OavUeyGLVFYRmqcNIDI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764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Rick\Desktop\Derek Reis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00200"/>
            <a:ext cx="1473200" cy="250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9909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28600"/>
            <a:ext cx="52101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Rick\Desktop\powercyb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876800"/>
            <a:ext cx="2446919" cy="14569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85800"/>
            <a:ext cx="3476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29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74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pic>
        <p:nvPicPr>
          <p:cNvPr id="50178" name="Picture 2" descr="C:\Users\Rick\Downloads\Auto Breaker Cont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76400"/>
            <a:ext cx="4645794" cy="2438400"/>
          </a:xfrm>
          <a:prstGeom prst="rect">
            <a:avLst/>
          </a:prstGeom>
          <a:noFill/>
        </p:spPr>
      </p:pic>
      <p:pic>
        <p:nvPicPr>
          <p:cNvPr id="50179" name="Picture 3" descr="C:\Users\Rick\Downloads\Origional Brea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81200"/>
            <a:ext cx="3653554" cy="1752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Automatic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Breaker Control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343400"/>
            <a:ext cx="283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Original Breaker Circuit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343400"/>
            <a:ext cx="373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New Breaker Circuit With Logic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DEC13_11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Functioning 9 bus model in Simulink</a:t>
            </a:r>
          </a:p>
          <a:p>
            <a:r>
              <a:rPr lang="en-US" dirty="0" smtClean="0"/>
              <a:t>Run test simulation on 9 bus model</a:t>
            </a:r>
          </a:p>
          <a:p>
            <a:r>
              <a:rPr lang="en-US" dirty="0" smtClean="0"/>
              <a:t>Continue working on model data transfer through IEC61850 protocol</a:t>
            </a:r>
          </a:p>
          <a:p>
            <a:r>
              <a:rPr lang="en-US" dirty="0" smtClean="0"/>
              <a:t>SEL PMU connected to the network</a:t>
            </a:r>
            <a:br>
              <a:rPr lang="en-US" dirty="0" smtClean="0"/>
            </a:br>
            <a:r>
              <a:rPr lang="en-US" dirty="0" smtClean="0"/>
              <a:t>     </a:t>
            </a:r>
            <a:r>
              <a:rPr lang="en-US" sz="2400" dirty="0" smtClean="0"/>
              <a:t>   -Set communication protocols for SEL</a:t>
            </a:r>
            <a:br>
              <a:rPr lang="en-US" sz="2400" dirty="0" smtClean="0"/>
            </a:br>
            <a:r>
              <a:rPr lang="en-US" sz="2400" dirty="0" smtClean="0"/>
              <a:t>        -Used security tools on current network</a:t>
            </a:r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Semesters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Transfer of data between model and testbed components</a:t>
            </a:r>
          </a:p>
          <a:p>
            <a:r>
              <a:rPr lang="en-US" dirty="0" smtClean="0"/>
              <a:t>Integration of the OPAL-RT Simulator</a:t>
            </a:r>
          </a:p>
          <a:p>
            <a:r>
              <a:rPr lang="en-US" dirty="0" smtClean="0"/>
              <a:t>Complete 30 bus model in Simulink</a:t>
            </a:r>
          </a:p>
          <a:p>
            <a:r>
              <a:rPr lang="en-US" dirty="0" smtClean="0"/>
              <a:t>Remote access server</a:t>
            </a:r>
          </a:p>
          <a:p>
            <a:r>
              <a:rPr lang="en-US" dirty="0" smtClean="0"/>
              <a:t>Connect the SEL processor</a:t>
            </a:r>
          </a:p>
          <a:p>
            <a:r>
              <a:rPr lang="en-US" dirty="0" smtClean="0"/>
              <a:t>Run further impact analysis</a:t>
            </a:r>
            <a:endParaRPr lang="en-US" dirty="0"/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1054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Future </a:t>
            </a:r>
            <a:r>
              <a:rPr lang="en-US" dirty="0" err="1" smtClean="0"/>
              <a:t>Testbed</a:t>
            </a:r>
            <a:r>
              <a:rPr lang="en-US" dirty="0" smtClean="0"/>
              <a:t> Plan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09187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Milestones and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72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791200" y="1905000"/>
            <a:ext cx="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9000" y="1905000"/>
            <a:ext cx="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Questions?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7244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SCADA System?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“Supervisory Control and Data Acquisition”</a:t>
            </a:r>
          </a:p>
          <a:p>
            <a:r>
              <a:rPr lang="en-US" spc="150" dirty="0" smtClean="0">
                <a:ln w="11430"/>
              </a:rPr>
              <a:t>A computer controlled Industrial </a:t>
            </a:r>
            <a:r>
              <a:rPr lang="en-US" spc="150" dirty="0">
                <a:ln w="11430"/>
              </a:rPr>
              <a:t>C</a:t>
            </a:r>
            <a:r>
              <a:rPr lang="en-US" spc="150" dirty="0" smtClean="0">
                <a:ln w="11430"/>
              </a:rPr>
              <a:t>ontrol System (ICS) that monitors and controls vital industrial processes</a:t>
            </a:r>
          </a:p>
          <a:p>
            <a:pPr lvl="1"/>
            <a:r>
              <a:rPr lang="en-US" spc="150" dirty="0" smtClean="0">
                <a:ln w="11430"/>
              </a:rPr>
              <a:t>includes Power Transmission and Distribution, Oil, Gas, and Water</a:t>
            </a:r>
          </a:p>
          <a:p>
            <a:endParaRPr lang="en-US" dirty="0"/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 System Breakdown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Control Center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Human-Machine Interface (HMI). </a:t>
            </a:r>
          </a:p>
          <a:p>
            <a:pPr lvl="1"/>
            <a:r>
              <a:rPr lang="en-US" dirty="0" smtClean="0"/>
              <a:t>Lets human operator view and control processed data</a:t>
            </a:r>
          </a:p>
          <a:p>
            <a:r>
              <a:rPr lang="en-US" b="1" dirty="0" smtClean="0"/>
              <a:t>Supervisory Station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Consists of servers, software and stations </a:t>
            </a:r>
          </a:p>
          <a:p>
            <a:pPr lvl="1"/>
            <a:r>
              <a:rPr lang="en-US" dirty="0" smtClean="0"/>
              <a:t>Provides communication between the Control Center and RTU’s.</a:t>
            </a:r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SCADA System Breakdown 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Remote Terminal Unit (RTU)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Typically connected to physical equipment. </a:t>
            </a:r>
          </a:p>
          <a:p>
            <a:pPr lvl="1"/>
            <a:r>
              <a:rPr lang="en-US" dirty="0" smtClean="0"/>
              <a:t>Collected by the supervisory station.</a:t>
            </a:r>
          </a:p>
          <a:p>
            <a:r>
              <a:rPr lang="en-US" b="1" dirty="0" smtClean="0"/>
              <a:t>Sensor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Measures an analog or status value in an element of a process. </a:t>
            </a:r>
          </a:p>
          <a:p>
            <a:pPr lvl="1"/>
            <a:r>
              <a:rPr lang="en-US" dirty="0" smtClean="0"/>
              <a:t>Collects raw process data used to make decisions.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Current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715250" cy="50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PowerCyber</a:t>
            </a:r>
            <a:r>
              <a:rPr lang="en-US" dirty="0"/>
              <a:t> </a:t>
            </a:r>
            <a:r>
              <a:rPr lang="en-US" dirty="0" err="1" smtClean="0"/>
              <a:t>testbed</a:t>
            </a:r>
            <a:r>
              <a:rPr lang="en-US" dirty="0" smtClean="0"/>
              <a:t> provides </a:t>
            </a:r>
            <a:r>
              <a:rPr lang="en-US" dirty="0"/>
              <a:t>realistic electric grid control infrastructure </a:t>
            </a:r>
            <a:endParaRPr lang="en-US" dirty="0" smtClean="0"/>
          </a:p>
          <a:p>
            <a:pPr lvl="1"/>
            <a:r>
              <a:rPr lang="en-US" dirty="0" smtClean="0"/>
              <a:t>Uses a </a:t>
            </a:r>
            <a:r>
              <a:rPr lang="en-US" dirty="0"/>
              <a:t>combination of physical, simulated</a:t>
            </a:r>
            <a:r>
              <a:rPr lang="en-US" dirty="0" smtClean="0"/>
              <a:t>, and emulated components</a:t>
            </a:r>
          </a:p>
          <a:p>
            <a:pPr lvl="1"/>
            <a:r>
              <a:rPr lang="en-US" dirty="0" smtClean="0"/>
              <a:t>Provides an accurate smart grid representation </a:t>
            </a:r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Bed Research Capabilities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 vulnerability assessment</a:t>
            </a:r>
          </a:p>
          <a:p>
            <a:r>
              <a:rPr lang="en-US" dirty="0" smtClean="0"/>
              <a:t>Attack impact analysis</a:t>
            </a:r>
          </a:p>
          <a:p>
            <a:r>
              <a:rPr lang="en-US" dirty="0" smtClean="0"/>
              <a:t>Mitigation strategy evaluations</a:t>
            </a:r>
          </a:p>
          <a:p>
            <a:r>
              <a:rPr lang="en-US" dirty="0" smtClean="0"/>
              <a:t>Cyber-physical system studies</a:t>
            </a:r>
          </a:p>
        </p:txBody>
      </p:sp>
      <p:pic>
        <p:nvPicPr>
          <p:cNvPr id="5" name="Picture 2" descr="C:\Users\Rick\Desktop\powercy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29200"/>
            <a:ext cx="2446919" cy="14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DEC13_11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 power grid highly automated and complex network </a:t>
            </a:r>
          </a:p>
          <a:p>
            <a:pPr lvl="1"/>
            <a:r>
              <a:rPr lang="en-US" dirty="0" smtClean="0"/>
              <a:t>Monitors, protects and controls</a:t>
            </a:r>
          </a:p>
          <a:p>
            <a:r>
              <a:rPr lang="en-US" dirty="0" smtClean="0"/>
              <a:t>Security of SCADA systems are at risk</a:t>
            </a:r>
          </a:p>
          <a:p>
            <a:r>
              <a:rPr lang="en-US" dirty="0" smtClean="0"/>
              <a:t>Security analysis of live systems is not practical</a:t>
            </a:r>
          </a:p>
          <a:p>
            <a:r>
              <a:rPr lang="en-US" dirty="0" smtClean="0"/>
              <a:t>Lack of cyber-physical systems research</a:t>
            </a:r>
          </a:p>
          <a:p>
            <a:r>
              <a:rPr lang="en-US" dirty="0" err="1"/>
              <a:t>Testbed</a:t>
            </a:r>
            <a:r>
              <a:rPr lang="en-US" dirty="0"/>
              <a:t> recently </a:t>
            </a:r>
            <a:r>
              <a:rPr lang="en-US" dirty="0" smtClean="0"/>
              <a:t>developed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606</TotalTime>
  <Words>1072</Words>
  <Application>Microsoft Office PowerPoint</Application>
  <PresentationFormat>On-screen Show (4:3)</PresentationFormat>
  <Paragraphs>185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PowerCyber SCADA Test Bed</vt:lpstr>
      <vt:lpstr>PowerCyber Test Bed Team DEC13_11</vt:lpstr>
      <vt:lpstr>What is a SCADA System?</vt:lpstr>
      <vt:lpstr>SCADA System Breakdown</vt:lpstr>
      <vt:lpstr>SCADA System Breakdown Cont.</vt:lpstr>
      <vt:lpstr>High Level Current Testbed</vt:lpstr>
      <vt:lpstr>Project Overview</vt:lpstr>
      <vt:lpstr>Test Bed Research Capabilities </vt:lpstr>
      <vt:lpstr>Problem Statement</vt:lpstr>
      <vt:lpstr>Functional Requirements  This Semester</vt:lpstr>
      <vt:lpstr>Nonfunctional Requirements</vt:lpstr>
      <vt:lpstr>Assumptions</vt:lpstr>
      <vt:lpstr>Limitations</vt:lpstr>
      <vt:lpstr>Risks and Mitigation</vt:lpstr>
      <vt:lpstr>New Components</vt:lpstr>
      <vt:lpstr>Opal-RT </vt:lpstr>
      <vt:lpstr>SEL-421 (Relay)</vt:lpstr>
      <vt:lpstr>SEL-3378</vt:lpstr>
      <vt:lpstr>RT-LAB/Simulink Models</vt:lpstr>
      <vt:lpstr>Slide 20</vt:lpstr>
      <vt:lpstr>Slide 21</vt:lpstr>
      <vt:lpstr>Slide 22</vt:lpstr>
      <vt:lpstr>Current Status</vt:lpstr>
      <vt:lpstr>Next Semesters Plan</vt:lpstr>
      <vt:lpstr>High Level Future Testbed Plan </vt:lpstr>
      <vt:lpstr>Project Milestones and Schedule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PowerCyber Smart Grid</dc:title>
  <dc:creator>Rick</dc:creator>
  <cp:lastModifiedBy>Rick</cp:lastModifiedBy>
  <cp:revision>75</cp:revision>
  <dcterms:created xsi:type="dcterms:W3CDTF">2013-04-21T20:29:57Z</dcterms:created>
  <dcterms:modified xsi:type="dcterms:W3CDTF">2013-04-29T03:45:27Z</dcterms:modified>
</cp:coreProperties>
</file>